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Lst>
  <p:notesMasterIdLst>
    <p:notesMasterId r:id="rId31"/>
  </p:notesMasterIdLst>
  <p:sldIdLst>
    <p:sldId id="256" r:id="rId5"/>
    <p:sldId id="257" r:id="rId6"/>
    <p:sldId id="264" r:id="rId7"/>
    <p:sldId id="265" r:id="rId8"/>
    <p:sldId id="268" r:id="rId9"/>
    <p:sldId id="270" r:id="rId10"/>
    <p:sldId id="271" r:id="rId11"/>
    <p:sldId id="272" r:id="rId12"/>
    <p:sldId id="273" r:id="rId13"/>
    <p:sldId id="274" r:id="rId14"/>
    <p:sldId id="275" r:id="rId15"/>
    <p:sldId id="276" r:id="rId16"/>
    <p:sldId id="277" r:id="rId17"/>
    <p:sldId id="278" r:id="rId18"/>
    <p:sldId id="279" r:id="rId19"/>
    <p:sldId id="280" r:id="rId20"/>
    <p:sldId id="282" r:id="rId21"/>
    <p:sldId id="283" r:id="rId22"/>
    <p:sldId id="284" r:id="rId23"/>
    <p:sldId id="285" r:id="rId24"/>
    <p:sldId id="286" r:id="rId25"/>
    <p:sldId id="287" r:id="rId26"/>
    <p:sldId id="288" r:id="rId27"/>
    <p:sldId id="289" r:id="rId28"/>
    <p:sldId id="290" r:id="rId29"/>
    <p:sldId id="292" r:id="rId30"/>
  </p:sldIdLst>
  <p:sldSz cx="9144000" cy="5143500" type="screen16x9"/>
  <p:notesSz cx="6858000" cy="9144000"/>
  <p:embeddedFontLst>
    <p:embeddedFont>
      <p:font typeface="Open Sans" panose="020B0606030504020204" pitchFamily="34" charset="0"/>
      <p:regular r:id="rId32"/>
      <p:bold r:id="rId32"/>
      <p:italic r:id="rId32"/>
      <p:boldItalic r:id="rId32"/>
    </p:embeddedFont>
    <p:embeddedFont>
      <p:font typeface="Open Sans Light" panose="020B0306030504020204" pitchFamily="34" charset="0"/>
      <p:regular r:id="rId32"/>
      <p:bold r:id="rId32"/>
      <p:italic r:id="rId32"/>
      <p:boldItalic r:id="rId32"/>
    </p:embeddedFont>
    <p:embeddedFont>
      <p:font typeface="Open Sans SemiBold" panose="020B0606030504020204" pitchFamily="34" charset="0"/>
      <p:regular r:id="rId32"/>
      <p:bold r:id="rId32"/>
      <p:italic r:id="rId32"/>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08">
          <p15:clr>
            <a:srgbClr val="A4A3A4"/>
          </p15:clr>
        </p15:guide>
        <p15:guide id="2" pos="2880">
          <p15:clr>
            <a:srgbClr val="A4A3A4"/>
          </p15:clr>
        </p15:guide>
        <p15:guide id="3" orient="horz">
          <p15:clr>
            <a:srgbClr val="A4A3A4"/>
          </p15:clr>
        </p15:guide>
        <p15:guide id="4" pos="14400">
          <p15:clr>
            <a:srgbClr val="A4A3A4"/>
          </p15:clr>
        </p15:guide>
        <p15:guide id="5">
          <p15:clr>
            <a:srgbClr val="A4A3A4"/>
          </p15:clr>
        </p15:guide>
        <p15:guide id="6" pos="5760">
          <p15:clr>
            <a:srgbClr val="A4A3A4"/>
          </p15:clr>
        </p15:guide>
        <p15:guide id="7" orient="horz" pos="1622">
          <p15:clr>
            <a:srgbClr val="A4A3A4"/>
          </p15:clr>
        </p15:guide>
        <p15:guide id="8" orient="horz" pos="110">
          <p15:clr>
            <a:srgbClr val="A4A3A4"/>
          </p15:clr>
        </p15:guide>
        <p15:guide id="9" orient="horz" pos="3133">
          <p15:clr>
            <a:srgbClr val="A4A3A4"/>
          </p15:clr>
        </p15:guide>
        <p15:guide id="10" orient="horz" pos="521">
          <p15:clr>
            <a:srgbClr val="A4A3A4"/>
          </p15:clr>
        </p15:guide>
        <p15:guide id="11" orient="horz" pos="2852">
          <p15:clr>
            <a:srgbClr val="A4A3A4"/>
          </p15:clr>
        </p15:guide>
        <p15:guide id="12" pos="2881">
          <p15:clr>
            <a:srgbClr val="A4A3A4"/>
          </p15:clr>
        </p15:guide>
        <p15:guide id="13" pos="145">
          <p15:clr>
            <a:srgbClr val="A4A3A4"/>
          </p15:clr>
        </p15:guide>
        <p15:guide id="14" pos="5617">
          <p15:clr>
            <a:srgbClr val="A4A3A4"/>
          </p15:clr>
        </p15:guide>
        <p15:guide id="15" pos="75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yce Quesnel" initials="" lastIdx="2" clrIdx="0"/>
  <p:cmAuthor id="1" name="Brett McCoubrey"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454B67-9000-4A9E-B568-9F92693079DC}">
  <a:tblStyle styleId="{70454B67-9000-4A9E-B568-9F92693079DC}" styleName="Table_0">
    <a:wholeTbl>
      <a:tcTxStyle b="off" i="off">
        <a:font>
          <a:latin typeface="Open Sans"/>
          <a:ea typeface="Open Sans"/>
          <a:cs typeface="Open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9F9"/>
          </a:solidFill>
        </a:fill>
      </a:tcStyle>
    </a:wholeTbl>
    <a:band1H>
      <a:tcTxStyle/>
      <a:tcStyle>
        <a:tcBdr/>
        <a:fill>
          <a:solidFill>
            <a:srgbClr val="CAD0F2"/>
          </a:solidFill>
        </a:fill>
      </a:tcStyle>
    </a:band1H>
    <a:band2H>
      <a:tcTxStyle/>
      <a:tcStyle>
        <a:tcBdr/>
      </a:tcStyle>
    </a:band2H>
    <a:band1V>
      <a:tcTxStyle/>
      <a:tcStyle>
        <a:tcBdr/>
        <a:fill>
          <a:solidFill>
            <a:srgbClr val="CAD0F2"/>
          </a:solidFill>
        </a:fill>
      </a:tcStyle>
    </a:band1V>
    <a:band2V>
      <a:tcTxStyle/>
      <a:tcStyle>
        <a:tcBdr/>
      </a:tcStyle>
    </a:band2V>
    <a:lastCol>
      <a:tcTxStyle b="on" i="off">
        <a:font>
          <a:latin typeface="Open Sans"/>
          <a:ea typeface="Open Sans"/>
          <a:cs typeface="Open Sans"/>
        </a:font>
        <a:schemeClr val="lt1"/>
      </a:tcTxStyle>
      <a:tcStyle>
        <a:tcBdr/>
        <a:fill>
          <a:solidFill>
            <a:schemeClr val="accent1"/>
          </a:solidFill>
        </a:fill>
      </a:tcStyle>
    </a:lastCol>
    <a:firstCol>
      <a:tcTxStyle b="on" i="off">
        <a:font>
          <a:latin typeface="Open Sans"/>
          <a:ea typeface="Open Sans"/>
          <a:cs typeface="Open Sans"/>
        </a:font>
        <a:schemeClr val="lt1"/>
      </a:tcTxStyle>
      <a:tcStyle>
        <a:tcBdr/>
        <a:fill>
          <a:solidFill>
            <a:schemeClr val="accent1"/>
          </a:solidFill>
        </a:fill>
      </a:tcStyle>
    </a:firstCol>
    <a:lastRow>
      <a:tcTxStyle b="on" i="off">
        <a:font>
          <a:latin typeface="Open Sans"/>
          <a:ea typeface="Open Sans"/>
          <a:cs typeface="Open San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Open Sans"/>
          <a:ea typeface="Open Sans"/>
          <a:cs typeface="Open San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3"/>
  </p:normalViewPr>
  <p:slideViewPr>
    <p:cSldViewPr snapToGrid="0">
      <p:cViewPr varScale="1">
        <p:scale>
          <a:sx n="157" d="100"/>
          <a:sy n="157" d="100"/>
        </p:scale>
        <p:origin x="320" y="160"/>
      </p:cViewPr>
      <p:guideLst>
        <p:guide orient="horz" pos="3108"/>
        <p:guide pos="2880"/>
        <p:guide orient="horz"/>
        <p:guide pos="14400"/>
        <p:guide/>
        <p:guide pos="5760"/>
        <p:guide orient="horz" pos="1622"/>
        <p:guide orient="horz" pos="110"/>
        <p:guide orient="horz" pos="3133"/>
        <p:guide orient="horz" pos="521"/>
        <p:guide orient="horz" pos="2852"/>
        <p:guide pos="2881"/>
        <p:guide pos="145"/>
        <p:guide pos="5617"/>
        <p:guide pos="75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NUL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20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R="0" lvl="0" algn="r" rtl="0">
              <a:spcBef>
                <a:spcPts val="0"/>
              </a:spcBef>
              <a:spcAft>
                <a:spcPts val="0"/>
              </a:spcAft>
              <a:buSzPts val="1400"/>
              <a:buNone/>
              <a:defRPr sz="120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Open Sans"/>
                <a:ea typeface="Open Sans"/>
                <a:cs typeface="Open Sans"/>
                <a:sym typeface="Open Sans"/>
              </a:defRPr>
            </a:lvl1pPr>
            <a:lvl2pPr marL="914400" marR="0" lvl="1" indent="-228600" algn="l" rtl="0">
              <a:spcBef>
                <a:spcPts val="0"/>
              </a:spcBef>
              <a:spcAft>
                <a:spcPts val="0"/>
              </a:spcAft>
              <a:buSzPts val="1400"/>
              <a:buNone/>
              <a:defRPr sz="1200" b="0" i="0" u="none" strike="noStrike" cap="none">
                <a:solidFill>
                  <a:schemeClr val="dk1"/>
                </a:solidFill>
                <a:latin typeface="Open Sans"/>
                <a:ea typeface="Open Sans"/>
                <a:cs typeface="Open Sans"/>
                <a:sym typeface="Open Sans"/>
              </a:defRPr>
            </a:lvl2pPr>
            <a:lvl3pPr marL="1371600" marR="0" lvl="2" indent="-228600" algn="l" rtl="0">
              <a:spcBef>
                <a:spcPts val="0"/>
              </a:spcBef>
              <a:spcAft>
                <a:spcPts val="0"/>
              </a:spcAft>
              <a:buSzPts val="1400"/>
              <a:buNone/>
              <a:defRPr sz="1200" b="0" i="0" u="none" strike="noStrike" cap="none">
                <a:solidFill>
                  <a:schemeClr val="dk1"/>
                </a:solidFill>
                <a:latin typeface="Open Sans"/>
                <a:ea typeface="Open Sans"/>
                <a:cs typeface="Open Sans"/>
                <a:sym typeface="Open Sans"/>
              </a:defRPr>
            </a:lvl3pPr>
            <a:lvl4pPr marL="1828800" marR="0" lvl="3" indent="-228600" algn="l" rtl="0">
              <a:spcBef>
                <a:spcPts val="0"/>
              </a:spcBef>
              <a:spcAft>
                <a:spcPts val="0"/>
              </a:spcAft>
              <a:buSzPts val="1400"/>
              <a:buNone/>
              <a:defRPr sz="1200" b="0" i="0" u="none" strike="noStrike" cap="none">
                <a:solidFill>
                  <a:schemeClr val="dk1"/>
                </a:solidFill>
                <a:latin typeface="Open Sans"/>
                <a:ea typeface="Open Sans"/>
                <a:cs typeface="Open Sans"/>
                <a:sym typeface="Open Sans"/>
              </a:defRPr>
            </a:lvl4pPr>
            <a:lvl5pPr marL="2286000" marR="0" lvl="4" indent="-228600" algn="l" rtl="0">
              <a:spcBef>
                <a:spcPts val="0"/>
              </a:spcBef>
              <a:spcAft>
                <a:spcPts val="0"/>
              </a:spcAft>
              <a:buSzPts val="1400"/>
              <a:buNone/>
              <a:defRPr sz="1200" b="0" i="0" u="none" strike="noStrike" cap="none">
                <a:solidFill>
                  <a:schemeClr val="dk1"/>
                </a:solidFill>
                <a:latin typeface="Open Sans"/>
                <a:ea typeface="Open Sans"/>
                <a:cs typeface="Open Sans"/>
                <a:sym typeface="Open San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20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Open Sans"/>
                <a:ea typeface="Open Sans"/>
                <a:cs typeface="Open Sans"/>
                <a:sym typeface="Open Sans"/>
              </a:rPr>
              <a:t>‹#›</a:t>
            </a:fld>
            <a:endParaRPr sz="1200" b="0" i="0" u="none" strike="noStrike" cap="none">
              <a:solidFill>
                <a:schemeClr val="dk1"/>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p:txBody>
      </p:sp>
      <p:sp>
        <p:nvSpPr>
          <p:cNvPr id="180" name="Google Shape;18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1</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p:txBody>
      </p:sp>
      <p:sp>
        <p:nvSpPr>
          <p:cNvPr id="419" name="Google Shape;419;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10</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Buyers especially come to Zillow to shop for homes.</a:t>
            </a:r>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Agents know this, and they want to be connected with those buyers.</a:t>
            </a:r>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Some agents use Zillow as THE way they get new customers.</a:t>
            </a:r>
            <a:endParaRPr/>
          </a:p>
        </p:txBody>
      </p:sp>
      <p:sp>
        <p:nvSpPr>
          <p:cNvPr id="431" name="Google Shape;431;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11</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We want to connect as many buyers/sellers with agents as possible</a:t>
            </a:r>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-Good for beth</a:t>
            </a:r>
            <a:endParaRPr sz="1200" b="0" i="0" u="none" strike="noStrike" cap="none">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-Goof for alan</a:t>
            </a:r>
            <a:endParaRPr sz="1200" b="0" i="0" u="none" strike="noStrike" cap="none">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-Good for ZG</a:t>
            </a:r>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ALIGNED INCENTIVES!</a:t>
            </a:r>
            <a:endParaRPr/>
          </a:p>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“Zillow needs more Premier Agents so that this doesn’t happen”</a:t>
            </a:r>
            <a:endParaRPr/>
          </a:p>
        </p:txBody>
      </p:sp>
      <p:sp>
        <p:nvSpPr>
          <p:cNvPr id="440" name="Google Shape;440;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12</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 name="Google Shape;47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Focus on monthly spend</a:t>
            </a:r>
            <a:endParaRPr/>
          </a:p>
        </p:txBody>
      </p:sp>
      <p:sp>
        <p:nvSpPr>
          <p:cNvPr id="480" name="Google Shape;480;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14</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 name="Google Shape;526;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It’s really hard for ZG Analytics to know how beneficial google or facebook or email are (in terms of acquiring agents) because agents interact with multiple acquisition channels/triggers all the time.</a:t>
            </a:r>
            <a:endParaRPr/>
          </a:p>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But before we get to the problem we need you to solve….</a:t>
            </a:r>
            <a:endParaRPr/>
          </a:p>
        </p:txBody>
      </p:sp>
      <p:sp>
        <p:nvSpPr>
          <p:cNvPr id="527" name="Google Shape;527;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16</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6" name="Google Shape;55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When you get this file, explore what’s in the platform/type/vendor columns</a:t>
            </a:r>
            <a:endParaRPr/>
          </a:p>
        </p:txBody>
      </p:sp>
      <p:sp>
        <p:nvSpPr>
          <p:cNvPr id="563" name="Google Shape;563;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18</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Note the…</a:t>
            </a:r>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missing data </a:t>
            </a:r>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and some short talk times</a:t>
            </a:r>
            <a:endParaRPr/>
          </a:p>
        </p:txBody>
      </p:sp>
      <p:sp>
        <p:nvSpPr>
          <p:cNvPr id="571" name="Google Shape;571;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19</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OK there are other things that might get an agent to sign up for ZG advertising</a:t>
            </a:r>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-Organic facebook impressions</a:t>
            </a:r>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-TV advertising</a:t>
            </a:r>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-Referrals</a:t>
            </a:r>
            <a:endParaRPr/>
          </a:p>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You can ignore those.</a:t>
            </a:r>
            <a:endParaRPr/>
          </a:p>
        </p:txBody>
      </p:sp>
      <p:sp>
        <p:nvSpPr>
          <p:cNvPr id="579" name="Google Shape;579;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20</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6" name="Google Shape;58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2" name="Google Shape;592;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p:txBody>
      </p:sp>
      <p:sp>
        <p:nvSpPr>
          <p:cNvPr id="593" name="Google Shape;593;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22</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Google Shape;600;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p:txBody>
      </p:sp>
      <p:sp>
        <p:nvSpPr>
          <p:cNvPr id="601" name="Google Shape;601;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23</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That NPV number…we currently do last touch attribution (and that’s how I’m associating it).</a:t>
            </a:r>
            <a:endParaRPr sz="1200" b="0" i="0" u="none" strike="noStrike" cap="none">
              <a:solidFill>
                <a:schemeClr val="dk1"/>
              </a:solidFill>
              <a:latin typeface="Open Sans"/>
              <a:ea typeface="Open Sans"/>
              <a:cs typeface="Open Sans"/>
              <a:sym typeface="Open Sans"/>
            </a:endParaRPr>
          </a:p>
        </p:txBody>
      </p:sp>
      <p:sp>
        <p:nvSpPr>
          <p:cNvPr id="609" name="Google Shape;609;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24</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379a61149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g379a61149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This is pretty open-ended, so be creative!</a:t>
            </a:r>
            <a:endParaRPr/>
          </a:p>
        </p:txBody>
      </p:sp>
      <p:sp>
        <p:nvSpPr>
          <p:cNvPr id="618" name="Google Shape;618;g379a611498_0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25</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 name="Google Shape;630;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ZG analytics will do the grading.</a:t>
            </a:r>
            <a:endParaRPr/>
          </a:p>
        </p:txBody>
      </p:sp>
      <p:sp>
        <p:nvSpPr>
          <p:cNvPr id="631" name="Google Shape;631;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26</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Who has used Zillow.com before?</a:t>
            </a:r>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-What for?</a:t>
            </a:r>
            <a:endParaRPr/>
          </a:p>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What other sites do you use?</a:t>
            </a:r>
            <a:endParaRPr/>
          </a:p>
        </p:txBody>
      </p:sp>
      <p:sp>
        <p:nvSpPr>
          <p:cNvPr id="273" name="Google Shape;273;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3</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Zillow Group is a portfolio of brands that encompass “all things home.” Our consumer brands give people information about mortgages, homes for sale and rent, information for homebuyers, and home design inspiration. Two of our consumer brands – StreetEasy and Naked Apartments – focus on the complex New York City real estate market.</a:t>
            </a:r>
            <a:endParaRPr/>
          </a:p>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We’re a media company, and we work closely with real estate agents who purchase advertising on our consumer sites.</a:t>
            </a:r>
            <a:endParaRPr/>
          </a:p>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Our portfolio also includes business-to-business brands that make real estate transactions easier for agents and home shoppers.</a:t>
            </a:r>
            <a:endParaRPr/>
          </a:p>
        </p:txBody>
      </p:sp>
      <p:sp>
        <p:nvSpPr>
          <p:cNvPr id="280" name="Google Shape;2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4</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Open Sans"/>
              <a:buNone/>
            </a:pPr>
            <a:r>
              <a:rPr lang="en-US" sz="1200" b="0" i="0" u="none" strike="noStrike" cap="none">
                <a:solidFill>
                  <a:schemeClr val="dk1"/>
                </a:solidFill>
                <a:latin typeface="Open Sans"/>
                <a:ea typeface="Open Sans"/>
                <a:cs typeface="Open Sans"/>
                <a:sym typeface="Open Sans"/>
              </a:rPr>
              <a:t>Here’s our formula for how we’re a successful company: we hire great people, we build great products that attract a massive audience, we then engage the professionals who want to connect with that audience, and we help them interact through great tools. I’ll go into each of these areas a bit further. </a:t>
            </a:r>
            <a:endParaRPr/>
          </a:p>
          <a:p>
            <a:pPr marL="0" marR="0" lvl="0" indent="0" algn="l" rtl="0">
              <a:lnSpc>
                <a:spcPct val="100000"/>
              </a:lnSpc>
              <a:spcBef>
                <a:spcPts val="0"/>
              </a:spcBef>
              <a:spcAft>
                <a:spcPts val="0"/>
              </a:spcAft>
              <a:buClr>
                <a:schemeClr val="dk1"/>
              </a:buClr>
              <a:buSzPts val="1200"/>
              <a:buFont typeface="Open Sans"/>
              <a:buNone/>
            </a:pPr>
            <a:endParaRPr sz="1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200"/>
              <a:buFont typeface="Open Sans"/>
              <a:buNone/>
            </a:pPr>
            <a:r>
              <a:rPr lang="en-US" sz="1200" b="0" i="0" u="none" strike="noStrike" cap="none">
                <a:solidFill>
                  <a:schemeClr val="dk1"/>
                </a:solidFill>
                <a:latin typeface="Open Sans"/>
                <a:ea typeface="Open Sans"/>
                <a:cs typeface="Open Sans"/>
                <a:sym typeface="Open Sans"/>
              </a:rPr>
              <a:t>DO THE HANDSHAKE THING</a:t>
            </a:r>
            <a:endParaRPr sz="1200" b="0" i="0" u="none" strike="noStrike" cap="none">
              <a:solidFill>
                <a:schemeClr val="dk1"/>
              </a:solidFill>
              <a:latin typeface="Open Sans"/>
              <a:ea typeface="Open Sans"/>
              <a:cs typeface="Open Sans"/>
              <a:sym typeface="Open Sans"/>
            </a:endParaRPr>
          </a:p>
        </p:txBody>
      </p:sp>
      <p:sp>
        <p:nvSpPr>
          <p:cNvPr id="342" name="Google Shape;342;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6</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Google Shape;394;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p:txBody>
      </p:sp>
      <p:sp>
        <p:nvSpPr>
          <p:cNvPr id="395" name="Google Shape;395;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8</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p:txBody>
      </p:sp>
      <p:sp>
        <p:nvSpPr>
          <p:cNvPr id="407" name="Google Shape;407;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9</a:t>
            </a:fld>
            <a:endParaRPr sz="1200">
              <a:solidFill>
                <a:schemeClr val="dk1"/>
              </a:solidFill>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06">
  <p:cSld name="Title Slide 06">
    <p:spTree>
      <p:nvGrpSpPr>
        <p:cNvPr id="1" name="Shape 18"/>
        <p:cNvGrpSpPr/>
        <p:nvPr/>
      </p:nvGrpSpPr>
      <p:grpSpPr>
        <a:xfrm>
          <a:off x="0" y="0"/>
          <a:ext cx="0" cy="0"/>
          <a:chOff x="0" y="0"/>
          <a:chExt cx="0" cy="0"/>
        </a:xfrm>
      </p:grpSpPr>
      <p:pic>
        <p:nvPicPr>
          <p:cNvPr id="19" name="Google Shape;19;p2" descr="shutterstock_7210093.jpg"/>
          <p:cNvPicPr preferRelativeResize="0"/>
          <p:nvPr/>
        </p:nvPicPr>
        <p:blipFill rotWithShape="1">
          <a:blip r:embed="rId2">
            <a:alphaModFix/>
          </a:blip>
          <a:srcRect/>
          <a:stretch/>
        </p:blipFill>
        <p:spPr>
          <a:xfrm>
            <a:off x="-2" y="-1"/>
            <a:ext cx="9144000" cy="5143501"/>
          </a:xfrm>
          <a:prstGeom prst="rect">
            <a:avLst/>
          </a:prstGeom>
          <a:noFill/>
          <a:ln>
            <a:noFill/>
          </a:ln>
        </p:spPr>
      </p:pic>
      <p:sp>
        <p:nvSpPr>
          <p:cNvPr id="20" name="Google Shape;20;p2"/>
          <p:cNvSpPr/>
          <p:nvPr/>
        </p:nvSpPr>
        <p:spPr>
          <a:xfrm>
            <a:off x="230189" y="4788575"/>
            <a:ext cx="344966" cy="184666"/>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endParaRPr sz="1000">
              <a:solidFill>
                <a:srgbClr val="FFFFFF"/>
              </a:solidFill>
              <a:latin typeface="Open Sans"/>
              <a:ea typeface="Open Sans"/>
              <a:cs typeface="Open Sans"/>
              <a:sym typeface="Open Sans"/>
            </a:endParaRPr>
          </a:p>
        </p:txBody>
      </p:sp>
      <p:sp>
        <p:nvSpPr>
          <p:cNvPr id="21" name="Google Shape;21;p2"/>
          <p:cNvSpPr/>
          <p:nvPr/>
        </p:nvSpPr>
        <p:spPr>
          <a:xfrm>
            <a:off x="0" y="1777651"/>
            <a:ext cx="9144000" cy="1856319"/>
          </a:xfrm>
          <a:prstGeom prst="rect">
            <a:avLst/>
          </a:prstGeom>
          <a:solidFill>
            <a:srgbClr val="15327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2" name="Google Shape;22;p2"/>
          <p:cNvSpPr/>
          <p:nvPr/>
        </p:nvSpPr>
        <p:spPr>
          <a:xfrm>
            <a:off x="6867633" y="1747669"/>
            <a:ext cx="2276365" cy="1618180"/>
          </a:xfrm>
          <a:custGeom>
            <a:avLst/>
            <a:gdLst/>
            <a:ahLst/>
            <a:cxnLst/>
            <a:rect l="l" t="t" r="r" b="b"/>
            <a:pathLst>
              <a:path w="2526990" h="2157573" extrusionOk="0">
                <a:moveTo>
                  <a:pt x="36989" y="39975"/>
                </a:moveTo>
                <a:lnTo>
                  <a:pt x="2526990" y="39975"/>
                </a:lnTo>
                <a:lnTo>
                  <a:pt x="2526990" y="2157573"/>
                </a:lnTo>
                <a:lnTo>
                  <a:pt x="0" y="0"/>
                </a:lnTo>
                <a:lnTo>
                  <a:pt x="36989" y="39975"/>
                </a:lnTo>
                <a:close/>
              </a:path>
            </a:pathLst>
          </a:custGeom>
          <a:solidFill>
            <a:srgbClr val="53B50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3" name="Google Shape;23;p2"/>
          <p:cNvSpPr/>
          <p:nvPr/>
        </p:nvSpPr>
        <p:spPr>
          <a:xfrm>
            <a:off x="8236228" y="2900835"/>
            <a:ext cx="936445" cy="733135"/>
          </a:xfrm>
          <a:custGeom>
            <a:avLst/>
            <a:gdLst/>
            <a:ahLst/>
            <a:cxnLst/>
            <a:rect l="l" t="t" r="r" b="b"/>
            <a:pathLst>
              <a:path w="9224472" h="2117598" extrusionOk="0">
                <a:moveTo>
                  <a:pt x="9224472" y="0"/>
                </a:moveTo>
                <a:lnTo>
                  <a:pt x="9144000" y="0"/>
                </a:lnTo>
                <a:lnTo>
                  <a:pt x="9144000" y="2117598"/>
                </a:lnTo>
                <a:lnTo>
                  <a:pt x="0" y="2117598"/>
                </a:lnTo>
                <a:lnTo>
                  <a:pt x="9224472" y="0"/>
                </a:lnTo>
                <a:close/>
              </a:path>
            </a:pathLst>
          </a:custGeom>
          <a:solidFill>
            <a:srgbClr val="0A5BDD">
              <a:alpha val="7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4" name="Google Shape;24;p2"/>
          <p:cNvSpPr txBox="1">
            <a:spLocks noGrp="1"/>
          </p:cNvSpPr>
          <p:nvPr>
            <p:ph type="body" idx="1"/>
          </p:nvPr>
        </p:nvSpPr>
        <p:spPr>
          <a:xfrm>
            <a:off x="230189" y="2900835"/>
            <a:ext cx="5152708" cy="32499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1200"/>
              </a:spcBef>
              <a:spcAft>
                <a:spcPts val="0"/>
              </a:spcAft>
              <a:buClr>
                <a:schemeClr val="lt1"/>
              </a:buClr>
              <a:buSzPts val="1600"/>
              <a:buFont typeface="Arial"/>
              <a:buNone/>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25" name="Google Shape;25;p2"/>
          <p:cNvSpPr txBox="1">
            <a:spLocks noGrp="1"/>
          </p:cNvSpPr>
          <p:nvPr>
            <p:ph type="body" idx="2"/>
          </p:nvPr>
        </p:nvSpPr>
        <p:spPr>
          <a:xfrm>
            <a:off x="230189" y="3225827"/>
            <a:ext cx="5152708" cy="324993"/>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chemeClr val="lt1"/>
              </a:buClr>
              <a:buSzPts val="1600"/>
              <a:buFont typeface="Arial"/>
              <a:buNone/>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pic>
        <p:nvPicPr>
          <p:cNvPr id="26" name="Google Shape;26;p2" descr="ZillowGroup-White.eps"/>
          <p:cNvPicPr preferRelativeResize="0"/>
          <p:nvPr/>
        </p:nvPicPr>
        <p:blipFill rotWithShape="1">
          <a:blip r:embed="rId3">
            <a:alphaModFix/>
          </a:blip>
          <a:srcRect/>
          <a:stretch/>
        </p:blipFill>
        <p:spPr>
          <a:xfrm>
            <a:off x="6658420" y="4703878"/>
            <a:ext cx="2258568" cy="295062"/>
          </a:xfrm>
          <a:prstGeom prst="rect">
            <a:avLst/>
          </a:prstGeom>
          <a:noFill/>
          <a:ln>
            <a:noFill/>
          </a:ln>
        </p:spPr>
      </p:pic>
      <p:sp>
        <p:nvSpPr>
          <p:cNvPr id="27" name="Google Shape;27;p2"/>
          <p:cNvSpPr txBox="1">
            <a:spLocks noGrp="1"/>
          </p:cNvSpPr>
          <p:nvPr>
            <p:ph type="body" idx="3"/>
          </p:nvPr>
        </p:nvSpPr>
        <p:spPr>
          <a:xfrm>
            <a:off x="230189" y="1935157"/>
            <a:ext cx="8597863" cy="83343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rgbClr val="FFFFFF"/>
              </a:buClr>
              <a:buSzPts val="2800"/>
              <a:buFont typeface="Arial"/>
              <a:buNone/>
              <a:defRPr sz="2800" b="0" i="0" u="none" strike="noStrike" cap="none">
                <a:solidFill>
                  <a:srgbClr val="FFFFFF"/>
                </a:solidFill>
                <a:latin typeface="Open Sans SemiBold"/>
                <a:ea typeface="Open Sans SemiBold"/>
                <a:cs typeface="Open Sans SemiBold"/>
                <a:sym typeface="Open Sans SemiBold"/>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28" name="Google Shape;28;p2"/>
          <p:cNvSpPr txBox="1"/>
          <p:nvPr/>
        </p:nvSpPr>
        <p:spPr>
          <a:xfrm>
            <a:off x="575155" y="4757797"/>
            <a:ext cx="3414717"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F2F2F2"/>
                </a:solidFill>
                <a:latin typeface="Open Sans"/>
                <a:ea typeface="Open Sans"/>
                <a:cs typeface="Open Sans"/>
                <a:sym typeface="Open Sans"/>
              </a:rPr>
              <a:t>ZILLOW | TRULIA | STREETEASY | HOTPADS | NAKED APARTMENTS</a:t>
            </a:r>
            <a:endParaRPr sz="800">
              <a:solidFill>
                <a:srgbClr val="F2F2F2"/>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Break 02">
  <p:cSld name="Section Break 02">
    <p:spTree>
      <p:nvGrpSpPr>
        <p:cNvPr id="1" name="Shape 79"/>
        <p:cNvGrpSpPr/>
        <p:nvPr/>
      </p:nvGrpSpPr>
      <p:grpSpPr>
        <a:xfrm>
          <a:off x="0" y="0"/>
          <a:ext cx="0" cy="0"/>
          <a:chOff x="0" y="0"/>
          <a:chExt cx="0" cy="0"/>
        </a:xfrm>
      </p:grpSpPr>
      <p:pic>
        <p:nvPicPr>
          <p:cNvPr id="80" name="Google Shape;80;p11" descr="Color-block2 (1).jpg"/>
          <p:cNvPicPr preferRelativeResize="0"/>
          <p:nvPr/>
        </p:nvPicPr>
        <p:blipFill rotWithShape="1">
          <a:blip r:embed="rId2">
            <a:alphaModFix/>
          </a:blip>
          <a:srcRect/>
          <a:stretch/>
        </p:blipFill>
        <p:spPr>
          <a:xfrm>
            <a:off x="0" y="6697"/>
            <a:ext cx="9144000" cy="5136803"/>
          </a:xfrm>
          <a:prstGeom prst="rect">
            <a:avLst/>
          </a:prstGeom>
          <a:noFill/>
          <a:ln>
            <a:noFill/>
          </a:ln>
        </p:spPr>
      </p:pic>
      <p:sp>
        <p:nvSpPr>
          <p:cNvPr id="81" name="Google Shape;81;p11"/>
          <p:cNvSpPr/>
          <p:nvPr/>
        </p:nvSpPr>
        <p:spPr>
          <a:xfrm>
            <a:off x="230189" y="4788575"/>
            <a:ext cx="344966" cy="184666"/>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endParaRPr sz="1000">
              <a:solidFill>
                <a:schemeClr val="accent4"/>
              </a:solidFill>
              <a:latin typeface="Open Sans"/>
              <a:ea typeface="Open Sans"/>
              <a:cs typeface="Open Sans"/>
              <a:sym typeface="Open Sans"/>
            </a:endParaRPr>
          </a:p>
        </p:txBody>
      </p:sp>
      <p:pic>
        <p:nvPicPr>
          <p:cNvPr id="82" name="Google Shape;82;p11" descr="ZillowGroup-White.eps"/>
          <p:cNvPicPr preferRelativeResize="0"/>
          <p:nvPr/>
        </p:nvPicPr>
        <p:blipFill rotWithShape="1">
          <a:blip r:embed="rId3">
            <a:alphaModFix/>
          </a:blip>
          <a:srcRect/>
          <a:stretch/>
        </p:blipFill>
        <p:spPr>
          <a:xfrm>
            <a:off x="6658420" y="4703878"/>
            <a:ext cx="2258568" cy="295062"/>
          </a:xfrm>
          <a:prstGeom prst="rect">
            <a:avLst/>
          </a:prstGeom>
          <a:noFill/>
          <a:ln>
            <a:noFill/>
          </a:ln>
        </p:spPr>
      </p:pic>
      <p:sp>
        <p:nvSpPr>
          <p:cNvPr id="83" name="Google Shape;83;p11"/>
          <p:cNvSpPr txBox="1">
            <a:spLocks noGrp="1"/>
          </p:cNvSpPr>
          <p:nvPr>
            <p:ph type="body" idx="1"/>
          </p:nvPr>
        </p:nvSpPr>
        <p:spPr>
          <a:xfrm>
            <a:off x="230188" y="2969950"/>
            <a:ext cx="5271452" cy="3429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rgbClr val="FFFFFF"/>
              </a:buClr>
              <a:buSzPts val="1600"/>
              <a:buFont typeface="Arial"/>
              <a:buNone/>
              <a:defRPr sz="1600" b="0" i="0" u="none" strike="noStrike" cap="none">
                <a:solidFill>
                  <a:srgbClr val="FFFFFF"/>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84" name="Google Shape;84;p11"/>
          <p:cNvSpPr txBox="1">
            <a:spLocks noGrp="1"/>
          </p:cNvSpPr>
          <p:nvPr>
            <p:ph type="body" idx="2"/>
          </p:nvPr>
        </p:nvSpPr>
        <p:spPr>
          <a:xfrm>
            <a:off x="230188" y="2142489"/>
            <a:ext cx="5271452" cy="827461"/>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1200"/>
              </a:spcBef>
              <a:spcAft>
                <a:spcPts val="0"/>
              </a:spcAft>
              <a:buClr>
                <a:srgbClr val="FFFFFF"/>
              </a:buClr>
              <a:buSzPts val="2800"/>
              <a:buFont typeface="Arial"/>
              <a:buNone/>
              <a:defRPr sz="2800" b="0" i="0" u="none" strike="noStrike" cap="none">
                <a:solidFill>
                  <a:srgbClr val="FFFFFF"/>
                </a:solidFill>
                <a:latin typeface="Open Sans SemiBold"/>
                <a:ea typeface="Open Sans SemiBold"/>
                <a:cs typeface="Open Sans SemiBold"/>
                <a:sym typeface="Open Sans SemiBold"/>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85" name="Google Shape;85;p11"/>
          <p:cNvSpPr txBox="1"/>
          <p:nvPr/>
        </p:nvSpPr>
        <p:spPr>
          <a:xfrm>
            <a:off x="575155" y="4757797"/>
            <a:ext cx="3414717"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F2F2F2"/>
                </a:solidFill>
                <a:latin typeface="Open Sans"/>
                <a:ea typeface="Open Sans"/>
                <a:cs typeface="Open Sans"/>
                <a:sym typeface="Open Sans"/>
              </a:rPr>
              <a:t>ZILLOW | TRULIA | STREETEASY | HOTPADS | NAKED APARTMENTS</a:t>
            </a:r>
            <a:endParaRPr sz="800">
              <a:solidFill>
                <a:srgbClr val="F2F2F2"/>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plit Content_Blue">
  <p:cSld name="Split Content_Blue">
    <p:spTree>
      <p:nvGrpSpPr>
        <p:cNvPr id="1" name="Shape 86"/>
        <p:cNvGrpSpPr/>
        <p:nvPr/>
      </p:nvGrpSpPr>
      <p:grpSpPr>
        <a:xfrm>
          <a:off x="0" y="0"/>
          <a:ext cx="0" cy="0"/>
          <a:chOff x="0" y="0"/>
          <a:chExt cx="0" cy="0"/>
        </a:xfrm>
      </p:grpSpPr>
      <p:sp>
        <p:nvSpPr>
          <p:cNvPr id="87" name="Google Shape;87;p12"/>
          <p:cNvSpPr txBox="1">
            <a:spLocks noGrp="1"/>
          </p:cNvSpPr>
          <p:nvPr>
            <p:ph type="body" idx="1"/>
          </p:nvPr>
        </p:nvSpPr>
        <p:spPr>
          <a:xfrm>
            <a:off x="4855490" y="825342"/>
            <a:ext cx="4061499" cy="3700938"/>
          </a:xfrm>
          <a:prstGeom prst="rect">
            <a:avLst/>
          </a:prstGeom>
          <a:noFill/>
          <a:ln>
            <a:noFill/>
          </a:ln>
        </p:spPr>
        <p:txBody>
          <a:bodyPr spcFirstLastPara="1" wrap="square" lIns="91425" tIns="91425" rIns="91425" bIns="91425" anchor="t" anchorCtr="0">
            <a:noAutofit/>
          </a:bodyPr>
          <a:lstStyle>
            <a:lvl1pPr marL="457200" marR="0" lvl="0" indent="-330200" algn="l" rtl="0">
              <a:spcBef>
                <a:spcPts val="1200"/>
              </a:spcBef>
              <a:spcAft>
                <a:spcPts val="0"/>
              </a:spcAft>
              <a:buClr>
                <a:schemeClr val="lt1"/>
              </a:buClr>
              <a:buSzPts val="1600"/>
              <a:buFont typeface="Arial"/>
              <a:buChar char="•"/>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88" name="Google Shape;88;p12"/>
          <p:cNvSpPr txBox="1">
            <a:spLocks noGrp="1"/>
          </p:cNvSpPr>
          <p:nvPr>
            <p:ph type="body" idx="2"/>
          </p:nvPr>
        </p:nvSpPr>
        <p:spPr>
          <a:xfrm>
            <a:off x="575155" y="825342"/>
            <a:ext cx="4090261" cy="3700938"/>
          </a:xfrm>
          <a:prstGeom prst="rect">
            <a:avLst/>
          </a:prstGeom>
          <a:noFill/>
          <a:ln>
            <a:noFill/>
          </a:ln>
        </p:spPr>
        <p:txBody>
          <a:bodyPr spcFirstLastPara="1" wrap="square" lIns="91425" tIns="91425" rIns="91425" bIns="91425" anchor="t" anchorCtr="0">
            <a:noAutofit/>
          </a:bodyPr>
          <a:lstStyle>
            <a:lvl1pPr marL="457200" marR="0" lvl="0" indent="-330200" algn="l" rtl="0">
              <a:spcBef>
                <a:spcPts val="1200"/>
              </a:spcBef>
              <a:spcAft>
                <a:spcPts val="0"/>
              </a:spcAft>
              <a:buClr>
                <a:schemeClr val="lt1"/>
              </a:buClr>
              <a:buSzPts val="1600"/>
              <a:buFont typeface="Arial"/>
              <a:buChar char="•"/>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89" name="Google Shape;89;p12"/>
          <p:cNvSpPr txBox="1">
            <a:spLocks noGrp="1"/>
          </p:cNvSpPr>
          <p:nvPr>
            <p:ph type="body" idx="3"/>
          </p:nvPr>
        </p:nvSpPr>
        <p:spPr>
          <a:xfrm>
            <a:off x="575155" y="173831"/>
            <a:ext cx="8341833" cy="54864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600"/>
              </a:spcBef>
              <a:spcAft>
                <a:spcPts val="0"/>
              </a:spcAft>
              <a:buClr>
                <a:srgbClr val="FFFFFF"/>
              </a:buClr>
              <a:buSzPts val="2400"/>
              <a:buFont typeface="Arial"/>
              <a:buNone/>
              <a:defRPr sz="2400" b="0" i="0" u="none" strike="noStrike" cap="none">
                <a:solidFill>
                  <a:srgbClr val="FFFFFF"/>
                </a:solidFill>
                <a:latin typeface="Open Sans SemiBold"/>
                <a:ea typeface="Open Sans SemiBold"/>
                <a:cs typeface="Open Sans SemiBold"/>
                <a:sym typeface="Open Sans SemiBold"/>
              </a:defRPr>
            </a:lvl1pPr>
            <a:lvl2pPr marL="914400" marR="0" lvl="1" indent="-228600" algn="l" rtl="0">
              <a:spcBef>
                <a:spcPts val="3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2pPr>
            <a:lvl3pPr marL="1371600" marR="0" lvl="2" indent="-228600" algn="l" rtl="0">
              <a:spcBef>
                <a:spcPts val="600"/>
              </a:spcBef>
              <a:spcAft>
                <a:spcPts val="0"/>
              </a:spcAft>
              <a:buClr>
                <a:schemeClr val="lt1"/>
              </a:buClr>
              <a:buSzPts val="2400"/>
              <a:buFont typeface="Arial"/>
              <a:buNone/>
              <a:defRPr sz="2400" b="0" i="0" u="none" strike="noStrike" cap="none">
                <a:solidFill>
                  <a:schemeClr val="lt1"/>
                </a:solidFill>
                <a:latin typeface="Open Sans"/>
                <a:ea typeface="Open Sans"/>
                <a:cs typeface="Open Sans"/>
                <a:sym typeface="Open Sans"/>
              </a:defRPr>
            </a:lvl3pPr>
            <a:lvl4pPr marL="1828800" marR="0" lvl="3" indent="-228600" algn="l" rtl="0">
              <a:spcBef>
                <a:spcPts val="6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4pPr>
            <a:lvl5pPr marL="2286000" marR="0" lvl="4" indent="-228600" algn="l" rtl="0">
              <a:spcBef>
                <a:spcPts val="600"/>
              </a:spcBef>
              <a:spcAft>
                <a:spcPts val="0"/>
              </a:spcAft>
              <a:buClr>
                <a:srgbClr val="FFFFFF"/>
              </a:buClr>
              <a:buSzPts val="2400"/>
              <a:buFont typeface="Arial"/>
              <a:buNone/>
              <a:defRPr sz="24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hart Horizontal_Blue">
  <p:cSld name="Chart Horizontal_Blue">
    <p:spTree>
      <p:nvGrpSpPr>
        <p:cNvPr id="1" name="Shape 90"/>
        <p:cNvGrpSpPr/>
        <p:nvPr/>
      </p:nvGrpSpPr>
      <p:grpSpPr>
        <a:xfrm>
          <a:off x="0" y="0"/>
          <a:ext cx="0" cy="0"/>
          <a:chOff x="0" y="0"/>
          <a:chExt cx="0" cy="0"/>
        </a:xfrm>
      </p:grpSpPr>
      <p:sp>
        <p:nvSpPr>
          <p:cNvPr id="91" name="Google Shape;91;p13"/>
          <p:cNvSpPr>
            <a:spLocks noGrp="1"/>
          </p:cNvSpPr>
          <p:nvPr>
            <p:ph type="chart" idx="2"/>
          </p:nvPr>
        </p:nvSpPr>
        <p:spPr>
          <a:xfrm>
            <a:off x="575155" y="825343"/>
            <a:ext cx="8341833" cy="3702605"/>
          </a:xfrm>
          <a:prstGeom prst="rect">
            <a:avLst/>
          </a:prstGeom>
          <a:noFill/>
          <a:ln>
            <a:noFill/>
          </a:ln>
        </p:spPr>
        <p:txBody>
          <a:bodyPr spcFirstLastPara="1" wrap="square" lIns="91425" tIns="91425" rIns="91425" bIns="91425" anchor="t" anchorCtr="0">
            <a:noAutofit/>
          </a:bodyPr>
          <a:lstStyle>
            <a:lvl1pPr marR="0" lvl="0" algn="l" rtl="0">
              <a:spcBef>
                <a:spcPts val="1200"/>
              </a:spcBef>
              <a:spcAft>
                <a:spcPts val="0"/>
              </a:spcAft>
              <a:buClr>
                <a:srgbClr val="FFFFFF"/>
              </a:buClr>
              <a:buSzPts val="1600"/>
              <a:buFont typeface="Arial"/>
              <a:buNone/>
              <a:defRPr sz="1600" b="0" i="0" u="none" strike="noStrike" cap="none">
                <a:solidFill>
                  <a:srgbClr val="FFFFFF"/>
                </a:solidFill>
                <a:latin typeface="Open Sans"/>
                <a:ea typeface="Open Sans"/>
                <a:cs typeface="Open Sans"/>
                <a:sym typeface="Open Sans"/>
              </a:defRPr>
            </a:lvl1pPr>
            <a:lvl2pPr marR="0" lvl="1"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R="0" lvl="2"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R="0" lvl="3"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R="0" lvl="4"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R="0" lvl="5"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92" name="Google Shape;92;p13"/>
          <p:cNvSpPr txBox="1">
            <a:spLocks noGrp="1"/>
          </p:cNvSpPr>
          <p:nvPr>
            <p:ph type="body" idx="1"/>
          </p:nvPr>
        </p:nvSpPr>
        <p:spPr>
          <a:xfrm>
            <a:off x="575155" y="173831"/>
            <a:ext cx="8341833" cy="54864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600"/>
              </a:spcBef>
              <a:spcAft>
                <a:spcPts val="0"/>
              </a:spcAft>
              <a:buClr>
                <a:srgbClr val="FFFFFF"/>
              </a:buClr>
              <a:buSzPts val="2400"/>
              <a:buFont typeface="Arial"/>
              <a:buNone/>
              <a:defRPr sz="2400" b="0" i="0" u="none" strike="noStrike" cap="none">
                <a:solidFill>
                  <a:srgbClr val="FFFFFF"/>
                </a:solidFill>
                <a:latin typeface="Open Sans SemiBold"/>
                <a:ea typeface="Open Sans SemiBold"/>
                <a:cs typeface="Open Sans SemiBold"/>
                <a:sym typeface="Open Sans SemiBold"/>
              </a:defRPr>
            </a:lvl1pPr>
            <a:lvl2pPr marL="914400" marR="0" lvl="1" indent="-228600" algn="l" rtl="0">
              <a:spcBef>
                <a:spcPts val="3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2pPr>
            <a:lvl3pPr marL="1371600" marR="0" lvl="2" indent="-228600" algn="l" rtl="0">
              <a:spcBef>
                <a:spcPts val="600"/>
              </a:spcBef>
              <a:spcAft>
                <a:spcPts val="0"/>
              </a:spcAft>
              <a:buClr>
                <a:schemeClr val="lt1"/>
              </a:buClr>
              <a:buSzPts val="2400"/>
              <a:buFont typeface="Arial"/>
              <a:buNone/>
              <a:defRPr sz="2400" b="0" i="0" u="none" strike="noStrike" cap="none">
                <a:solidFill>
                  <a:schemeClr val="lt1"/>
                </a:solidFill>
                <a:latin typeface="Open Sans"/>
                <a:ea typeface="Open Sans"/>
                <a:cs typeface="Open Sans"/>
                <a:sym typeface="Open Sans"/>
              </a:defRPr>
            </a:lvl3pPr>
            <a:lvl4pPr marL="1828800" marR="0" lvl="3" indent="-228600" algn="l" rtl="0">
              <a:spcBef>
                <a:spcPts val="6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4pPr>
            <a:lvl5pPr marL="2286000" marR="0" lvl="4" indent="-228600" algn="l" rtl="0">
              <a:spcBef>
                <a:spcPts val="600"/>
              </a:spcBef>
              <a:spcAft>
                <a:spcPts val="0"/>
              </a:spcAft>
              <a:buClr>
                <a:srgbClr val="FFFFFF"/>
              </a:buClr>
              <a:buSzPts val="2400"/>
              <a:buFont typeface="Arial"/>
              <a:buNone/>
              <a:defRPr sz="24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hart Vertical_Blue">
  <p:cSld name="Chart Vertical_Blue">
    <p:spTree>
      <p:nvGrpSpPr>
        <p:cNvPr id="1" name="Shape 93"/>
        <p:cNvGrpSpPr/>
        <p:nvPr/>
      </p:nvGrpSpPr>
      <p:grpSpPr>
        <a:xfrm>
          <a:off x="0" y="0"/>
          <a:ext cx="0" cy="0"/>
          <a:chOff x="0" y="0"/>
          <a:chExt cx="0" cy="0"/>
        </a:xfrm>
      </p:grpSpPr>
      <p:sp>
        <p:nvSpPr>
          <p:cNvPr id="94" name="Google Shape;94;p14"/>
          <p:cNvSpPr>
            <a:spLocks noGrp="1"/>
          </p:cNvSpPr>
          <p:nvPr>
            <p:ph type="chart" idx="2"/>
          </p:nvPr>
        </p:nvSpPr>
        <p:spPr>
          <a:xfrm>
            <a:off x="3006603" y="804671"/>
            <a:ext cx="5882888" cy="3723276"/>
          </a:xfrm>
          <a:prstGeom prst="rect">
            <a:avLst/>
          </a:prstGeom>
          <a:noFill/>
          <a:ln>
            <a:noFill/>
          </a:ln>
        </p:spPr>
        <p:txBody>
          <a:bodyPr spcFirstLastPara="1" wrap="square" lIns="91425" tIns="91425" rIns="91425" bIns="91425" anchor="t" anchorCtr="0">
            <a:noAutofit/>
          </a:bodyPr>
          <a:lstStyle>
            <a:lvl1pPr marR="0" lvl="0" algn="l" rtl="0">
              <a:spcBef>
                <a:spcPts val="1200"/>
              </a:spcBef>
              <a:spcAft>
                <a:spcPts val="0"/>
              </a:spcAft>
              <a:buClr>
                <a:srgbClr val="FFFFFF"/>
              </a:buClr>
              <a:buSzPts val="1600"/>
              <a:buFont typeface="Arial"/>
              <a:buNone/>
              <a:defRPr sz="1600" b="0" i="0" u="none" strike="noStrike" cap="none">
                <a:solidFill>
                  <a:srgbClr val="FFFFFF"/>
                </a:solidFill>
                <a:latin typeface="Open Sans"/>
                <a:ea typeface="Open Sans"/>
                <a:cs typeface="Open Sans"/>
                <a:sym typeface="Open Sans"/>
              </a:defRPr>
            </a:lvl1pPr>
            <a:lvl2pPr marR="0" lvl="1"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R="0" lvl="2"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R="0" lvl="3"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R="0" lvl="4"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R="0" lvl="5"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95" name="Google Shape;95;p14"/>
          <p:cNvSpPr txBox="1">
            <a:spLocks noGrp="1"/>
          </p:cNvSpPr>
          <p:nvPr>
            <p:ph type="body" idx="1"/>
          </p:nvPr>
        </p:nvSpPr>
        <p:spPr>
          <a:xfrm>
            <a:off x="575155" y="804671"/>
            <a:ext cx="2301852" cy="3723276"/>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600"/>
              </a:spcBef>
              <a:spcAft>
                <a:spcPts val="0"/>
              </a:spcAft>
              <a:buClr>
                <a:srgbClr val="FFFFFF"/>
              </a:buClr>
              <a:buSzPts val="2400"/>
              <a:buFont typeface="Arial"/>
              <a:buNone/>
              <a:defRPr sz="2400" b="0" i="0" u="none" strike="noStrike" cap="none">
                <a:solidFill>
                  <a:srgbClr val="FFFFFF"/>
                </a:solidFill>
                <a:latin typeface="Open Sans SemiBold"/>
                <a:ea typeface="Open Sans SemiBold"/>
                <a:cs typeface="Open Sans SemiBold"/>
                <a:sym typeface="Open Sans SemiBold"/>
              </a:defRPr>
            </a:lvl1pPr>
            <a:lvl2pPr marL="914400" marR="0" lvl="1" indent="-228600" algn="l" rtl="0">
              <a:spcBef>
                <a:spcPts val="300"/>
              </a:spcBef>
              <a:spcAft>
                <a:spcPts val="0"/>
              </a:spcAft>
              <a:buClr>
                <a:srgbClr val="87D300"/>
              </a:buClr>
              <a:buSzPts val="1400"/>
              <a:buFont typeface="Open Sans"/>
              <a:buNone/>
              <a:defRPr sz="1400" b="0" i="0" u="none" strike="noStrike" cap="none">
                <a:solidFill>
                  <a:srgbClr val="87D300"/>
                </a:solidFill>
                <a:latin typeface="Open Sans"/>
                <a:ea typeface="Open Sans"/>
                <a:cs typeface="Open Sans"/>
                <a:sym typeface="Open Sans"/>
              </a:defRPr>
            </a:lvl2pPr>
            <a:lvl3pPr marL="1371600" marR="0" lvl="2" indent="-228600" algn="l" rtl="0">
              <a:spcBef>
                <a:spcPts val="600"/>
              </a:spcBef>
              <a:spcAft>
                <a:spcPts val="0"/>
              </a:spcAft>
              <a:buClr>
                <a:schemeClr val="lt1"/>
              </a:buClr>
              <a:buSzPts val="1200"/>
              <a:buFont typeface="Arial"/>
              <a:buNone/>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er Only_Blue">
  <p:cSld name="Header Only_Blue">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575155" y="173831"/>
            <a:ext cx="8341833" cy="54864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600"/>
              </a:spcBef>
              <a:spcAft>
                <a:spcPts val="0"/>
              </a:spcAft>
              <a:buClr>
                <a:srgbClr val="FFFFFF"/>
              </a:buClr>
              <a:buSzPts val="2400"/>
              <a:buFont typeface="Arial"/>
              <a:buNone/>
              <a:defRPr sz="2400" b="0" i="0" u="none" strike="noStrike" cap="none">
                <a:solidFill>
                  <a:srgbClr val="FFFFFF"/>
                </a:solidFill>
                <a:latin typeface="Open Sans SemiBold"/>
                <a:ea typeface="Open Sans SemiBold"/>
                <a:cs typeface="Open Sans SemiBold"/>
                <a:sym typeface="Open Sans SemiBold"/>
              </a:defRPr>
            </a:lvl1pPr>
            <a:lvl2pPr marL="914400" marR="0" lvl="1" indent="-228600" algn="l" rtl="0">
              <a:spcBef>
                <a:spcPts val="3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2pPr>
            <a:lvl3pPr marL="1371600" marR="0" lvl="2" indent="-228600" algn="l" rtl="0">
              <a:spcBef>
                <a:spcPts val="600"/>
              </a:spcBef>
              <a:spcAft>
                <a:spcPts val="0"/>
              </a:spcAft>
              <a:buClr>
                <a:schemeClr val="lt1"/>
              </a:buClr>
              <a:buSzPts val="2400"/>
              <a:buFont typeface="Arial"/>
              <a:buNone/>
              <a:defRPr sz="2400" b="0" i="0" u="none" strike="noStrike" cap="none">
                <a:solidFill>
                  <a:schemeClr val="lt1"/>
                </a:solidFill>
                <a:latin typeface="Open Sans"/>
                <a:ea typeface="Open Sans"/>
                <a:cs typeface="Open Sans"/>
                <a:sym typeface="Open Sans"/>
              </a:defRPr>
            </a:lvl3pPr>
            <a:lvl4pPr marL="1828800" marR="0" lvl="3" indent="-228600" algn="l" rtl="0">
              <a:spcBef>
                <a:spcPts val="6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4pPr>
            <a:lvl5pPr marL="2286000" marR="0" lvl="4" indent="-228600" algn="l" rtl="0">
              <a:spcBef>
                <a:spcPts val="600"/>
              </a:spcBef>
              <a:spcAft>
                <a:spcPts val="0"/>
              </a:spcAft>
              <a:buClr>
                <a:srgbClr val="FFFFFF"/>
              </a:buClr>
              <a:buSzPts val="2400"/>
              <a:buFont typeface="Arial"/>
              <a:buNone/>
              <a:defRPr sz="24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file_Blue">
  <p:cSld name="Profile_Blue">
    <p:spTree>
      <p:nvGrpSpPr>
        <p:cNvPr id="1" name="Shape 98"/>
        <p:cNvGrpSpPr/>
        <p:nvPr/>
      </p:nvGrpSpPr>
      <p:grpSpPr>
        <a:xfrm>
          <a:off x="0" y="0"/>
          <a:ext cx="0" cy="0"/>
          <a:chOff x="0" y="0"/>
          <a:chExt cx="0" cy="0"/>
        </a:xfrm>
      </p:grpSpPr>
      <p:sp>
        <p:nvSpPr>
          <p:cNvPr id="99" name="Google Shape;99;p16"/>
          <p:cNvSpPr txBox="1">
            <a:spLocks noGrp="1"/>
          </p:cNvSpPr>
          <p:nvPr>
            <p:ph type="body" idx="1"/>
          </p:nvPr>
        </p:nvSpPr>
        <p:spPr>
          <a:xfrm>
            <a:off x="3796086" y="647933"/>
            <a:ext cx="5093404" cy="71806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600"/>
              </a:spcBef>
              <a:spcAft>
                <a:spcPts val="0"/>
              </a:spcAft>
              <a:buClr>
                <a:srgbClr val="FFFFFF"/>
              </a:buClr>
              <a:buSzPts val="2400"/>
              <a:buFont typeface="Arial"/>
              <a:buNone/>
              <a:defRPr sz="2400" b="0" i="0" u="none" strike="noStrike" cap="none">
                <a:solidFill>
                  <a:srgbClr val="FFFFFF"/>
                </a:solidFill>
                <a:latin typeface="Open Sans SemiBold"/>
                <a:ea typeface="Open Sans SemiBold"/>
                <a:cs typeface="Open Sans SemiBold"/>
                <a:sym typeface="Open Sans SemiBold"/>
              </a:defRPr>
            </a:lvl1pPr>
            <a:lvl2pPr marL="914400" marR="0" lvl="1" indent="-317500" algn="l" rtl="0">
              <a:spcBef>
                <a:spcPts val="3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100" name="Google Shape;100;p16"/>
          <p:cNvSpPr txBox="1">
            <a:spLocks noGrp="1"/>
          </p:cNvSpPr>
          <p:nvPr>
            <p:ph type="body" idx="2"/>
          </p:nvPr>
        </p:nvSpPr>
        <p:spPr>
          <a:xfrm>
            <a:off x="3796086" y="1478995"/>
            <a:ext cx="5093404" cy="3048952"/>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0000"/>
              </a:lnSpc>
              <a:spcBef>
                <a:spcPts val="553"/>
              </a:spcBef>
              <a:spcAft>
                <a:spcPts val="0"/>
              </a:spcAft>
              <a:buClr>
                <a:srgbClr val="FFFFFF"/>
              </a:buClr>
              <a:buSzPts val="1100"/>
              <a:buFont typeface="Arial"/>
              <a:buNone/>
              <a:defRPr sz="1100" b="0" i="0" u="none" strike="noStrike" cap="none">
                <a:solidFill>
                  <a:srgbClr val="FFFFFF"/>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101" name="Google Shape;101;p16"/>
          <p:cNvSpPr>
            <a:spLocks noGrp="1"/>
          </p:cNvSpPr>
          <p:nvPr>
            <p:ph type="pic" idx="3"/>
          </p:nvPr>
        </p:nvSpPr>
        <p:spPr>
          <a:xfrm>
            <a:off x="575156" y="647933"/>
            <a:ext cx="3083771" cy="3880015"/>
          </a:xfrm>
          <a:prstGeom prst="rect">
            <a:avLst/>
          </a:prstGeom>
          <a:noFill/>
          <a:ln>
            <a:noFill/>
          </a:ln>
        </p:spPr>
        <p:txBody>
          <a:bodyPr spcFirstLastPara="1" wrap="square" lIns="91425" tIns="91425" rIns="91425" bIns="91425" anchor="t" anchorCtr="0">
            <a:noAutofit/>
          </a:bodyPr>
          <a:lstStyle>
            <a:lvl1pPr marR="0" lvl="0" algn="l" rtl="0">
              <a:spcBef>
                <a:spcPts val="12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1pPr>
            <a:lvl2pPr marR="0" lvl="1"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R="0" lvl="2"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R="0" lvl="3"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R="0" lvl="4"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R="0" lvl="5"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losing">
  <p:cSld name="Closing">
    <p:spTree>
      <p:nvGrpSpPr>
        <p:cNvPr id="1" name="Shape 102"/>
        <p:cNvGrpSpPr/>
        <p:nvPr/>
      </p:nvGrpSpPr>
      <p:grpSpPr>
        <a:xfrm>
          <a:off x="0" y="0"/>
          <a:ext cx="0" cy="0"/>
          <a:chOff x="0" y="0"/>
          <a:chExt cx="0" cy="0"/>
        </a:xfrm>
      </p:grpSpPr>
      <p:pic>
        <p:nvPicPr>
          <p:cNvPr id="103" name="Google Shape;103;p17" descr="BG_AerialMap.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4" name="Google Shape;104;p17"/>
          <p:cNvSpPr/>
          <p:nvPr/>
        </p:nvSpPr>
        <p:spPr>
          <a:xfrm>
            <a:off x="230189" y="4788575"/>
            <a:ext cx="344966" cy="184666"/>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endParaRPr sz="1000">
              <a:solidFill>
                <a:schemeClr val="lt1"/>
              </a:solidFill>
              <a:latin typeface="Open Sans"/>
              <a:ea typeface="Open Sans"/>
              <a:cs typeface="Open Sans"/>
              <a:sym typeface="Open Sans"/>
            </a:endParaRPr>
          </a:p>
        </p:txBody>
      </p:sp>
      <p:pic>
        <p:nvPicPr>
          <p:cNvPr id="105" name="Google Shape;105;p17" descr="ZillowGroup-White.eps"/>
          <p:cNvPicPr preferRelativeResize="0"/>
          <p:nvPr/>
        </p:nvPicPr>
        <p:blipFill rotWithShape="1">
          <a:blip r:embed="rId3">
            <a:alphaModFix/>
          </a:blip>
          <a:srcRect/>
          <a:stretch/>
        </p:blipFill>
        <p:spPr>
          <a:xfrm>
            <a:off x="6658420" y="4703878"/>
            <a:ext cx="2258568" cy="2950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18"/>
          <p:cNvSpPr txBox="1">
            <a:spLocks noGrp="1"/>
          </p:cNvSpPr>
          <p:nvPr>
            <p:ph type="title"/>
          </p:nvPr>
        </p:nvSpPr>
        <p:spPr>
          <a:xfrm>
            <a:off x="880036" y="173831"/>
            <a:ext cx="8036953" cy="54864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Clr>
                <a:srgbClr val="FFFFFF"/>
              </a:buClr>
              <a:buSzPts val="2400"/>
              <a:buFont typeface="Open Sans SemiBold"/>
              <a:buNone/>
              <a:defRPr sz="2400" b="0" i="0" u="none" strike="noStrike" cap="none">
                <a:solidFill>
                  <a:srgbClr val="FFFFFF"/>
                </a:solidFill>
                <a:latin typeface="Open Sans SemiBold"/>
                <a:ea typeface="Open Sans SemiBold"/>
                <a:cs typeface="Open Sans SemiBold"/>
                <a:sym typeface="Open Sans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8" name="Google Shape;108;p18"/>
          <p:cNvSpPr txBox="1"/>
          <p:nvPr/>
        </p:nvSpPr>
        <p:spPr>
          <a:xfrm>
            <a:off x="389438" y="4792619"/>
            <a:ext cx="238186" cy="161583"/>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1050">
                <a:solidFill>
                  <a:srgbClr val="5477BB"/>
                </a:solidFill>
                <a:latin typeface="Open Sans"/>
                <a:ea typeface="Open Sans"/>
                <a:cs typeface="Open Sans"/>
                <a:sym typeface="Open Sans"/>
              </a:rPr>
              <a:t>‹#›</a:t>
            </a:fld>
            <a:endParaRPr sz="1050">
              <a:solidFill>
                <a:srgbClr val="5477BB"/>
              </a:solidFill>
              <a:latin typeface="Open Sans"/>
              <a:ea typeface="Open Sans"/>
              <a:cs typeface="Open Sans"/>
              <a:sym typeface="Open Sans"/>
            </a:endParaRPr>
          </a:p>
        </p:txBody>
      </p:sp>
      <p:pic>
        <p:nvPicPr>
          <p:cNvPr id="109" name="Google Shape;109;p18"/>
          <p:cNvPicPr preferRelativeResize="0"/>
          <p:nvPr/>
        </p:nvPicPr>
        <p:blipFill rotWithShape="1">
          <a:blip r:embed="rId2">
            <a:alphaModFix/>
          </a:blip>
          <a:srcRect/>
          <a:stretch/>
        </p:blipFill>
        <p:spPr>
          <a:xfrm>
            <a:off x="7763983" y="4738261"/>
            <a:ext cx="989492" cy="235623"/>
          </a:xfrm>
          <a:prstGeom prst="rect">
            <a:avLst/>
          </a:prstGeom>
          <a:noFill/>
          <a:ln>
            <a:noFill/>
          </a:ln>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_Header+Text04">
  <p:cSld name="14_Header+Text04">
    <p:spTree>
      <p:nvGrpSpPr>
        <p:cNvPr id="1" name="Shape 110"/>
        <p:cNvGrpSpPr/>
        <p:nvPr/>
      </p:nvGrpSpPr>
      <p:grpSpPr>
        <a:xfrm>
          <a:off x="0" y="0"/>
          <a:ext cx="0" cy="0"/>
          <a:chOff x="0" y="0"/>
          <a:chExt cx="0" cy="0"/>
        </a:xfrm>
      </p:grpSpPr>
      <p:sp>
        <p:nvSpPr>
          <p:cNvPr id="111" name="Google Shape;111;p19"/>
          <p:cNvSpPr txBox="1">
            <a:spLocks noGrp="1"/>
          </p:cNvSpPr>
          <p:nvPr>
            <p:ph type="body" idx="1"/>
          </p:nvPr>
        </p:nvSpPr>
        <p:spPr>
          <a:xfrm>
            <a:off x="322385" y="205155"/>
            <a:ext cx="8704384" cy="400537"/>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200"/>
              </a:spcBef>
              <a:spcAft>
                <a:spcPts val="0"/>
              </a:spcAft>
              <a:buClr>
                <a:schemeClr val="lt1"/>
              </a:buClr>
              <a:buSzPts val="2000"/>
              <a:buFont typeface="Arial"/>
              <a:buNone/>
              <a:defRPr sz="2000" b="1" i="0" u="none" strike="noStrike" cap="none">
                <a:solidFill>
                  <a:schemeClr val="lt1"/>
                </a:solidFill>
                <a:latin typeface="Open Sans"/>
                <a:ea typeface="Open Sans"/>
                <a:cs typeface="Open Sans"/>
                <a:sym typeface="Open Sans"/>
              </a:defRPr>
            </a:lvl1pPr>
            <a:lvl2pPr marL="914400" marR="0" lvl="1" indent="-228600" algn="l" rtl="0">
              <a:spcBef>
                <a:spcPts val="6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2pPr>
            <a:lvl3pPr marL="1371600" marR="0" lvl="2" indent="-228600" algn="l" rtl="0">
              <a:spcBef>
                <a:spcPts val="600"/>
              </a:spcBef>
              <a:spcAft>
                <a:spcPts val="0"/>
              </a:spcAft>
              <a:buClr>
                <a:schemeClr val="lt1"/>
              </a:buClr>
              <a:buSzPts val="2400"/>
              <a:buFont typeface="Arial"/>
              <a:buNone/>
              <a:defRPr sz="2400" b="0" i="0" u="none" strike="noStrike" cap="none">
                <a:solidFill>
                  <a:schemeClr val="lt1"/>
                </a:solidFill>
                <a:latin typeface="Open Sans"/>
                <a:ea typeface="Open Sans"/>
                <a:cs typeface="Open Sans"/>
                <a:sym typeface="Open Sans"/>
              </a:defRPr>
            </a:lvl3pPr>
            <a:lvl4pPr marL="1828800" marR="0" lvl="3" indent="-228600" algn="l" rtl="0">
              <a:spcBef>
                <a:spcPts val="6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4pPr>
            <a:lvl5pPr marL="2286000" marR="0" lvl="4" indent="-228600" algn="l" rtl="0">
              <a:spcBef>
                <a:spcPts val="600"/>
              </a:spcBef>
              <a:spcAft>
                <a:spcPts val="0"/>
              </a:spcAft>
              <a:buClr>
                <a:srgbClr val="FFFFFF"/>
              </a:buClr>
              <a:buSzPts val="2400"/>
              <a:buFont typeface="Arial"/>
              <a:buNone/>
              <a:defRPr sz="24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112" name="Google Shape;112;p19"/>
          <p:cNvSpPr txBox="1">
            <a:spLocks noGrp="1"/>
          </p:cNvSpPr>
          <p:nvPr>
            <p:ph type="body" idx="2"/>
          </p:nvPr>
        </p:nvSpPr>
        <p:spPr>
          <a:xfrm>
            <a:off x="322385" y="791309"/>
            <a:ext cx="8232039" cy="368183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chemeClr val="lt1"/>
              </a:buClr>
              <a:buSzPts val="1200"/>
              <a:buFont typeface="Arial"/>
              <a:buNone/>
              <a:defRPr sz="1200" b="0" i="0" u="none" strike="noStrike" cap="none">
                <a:solidFill>
                  <a:schemeClr val="lt1"/>
                </a:solidFill>
                <a:latin typeface="Open Sans"/>
                <a:ea typeface="Open Sans"/>
                <a:cs typeface="Open Sans"/>
                <a:sym typeface="Open Sans"/>
              </a:defRPr>
            </a:lvl1pPr>
            <a:lvl2pPr marL="914400" marR="0" lvl="1" indent="-228600" algn="l" rtl="0">
              <a:spcBef>
                <a:spcPts val="600"/>
              </a:spcBef>
              <a:spcAft>
                <a:spcPts val="0"/>
              </a:spcAft>
              <a:buClr>
                <a:srgbClr val="90BCFF"/>
              </a:buClr>
              <a:buSzPts val="1200"/>
              <a:buFont typeface="Open Sans"/>
              <a:buNone/>
              <a:defRPr sz="1200" b="0" i="0" u="none" strike="noStrike" cap="none">
                <a:solidFill>
                  <a:srgbClr val="90BCFF"/>
                </a:solidFill>
                <a:latin typeface="Open Sans"/>
                <a:ea typeface="Open Sans"/>
                <a:cs typeface="Open Sans"/>
                <a:sym typeface="Open Sans"/>
              </a:defRPr>
            </a:lvl2pPr>
            <a:lvl3pPr marL="1371600" marR="0" lvl="2" indent="-228600" algn="l" rtl="0">
              <a:spcBef>
                <a:spcPts val="600"/>
              </a:spcBef>
              <a:spcAft>
                <a:spcPts val="0"/>
              </a:spcAft>
              <a:buClr>
                <a:schemeClr val="lt1"/>
              </a:buClr>
              <a:buSzPts val="1200"/>
              <a:buFont typeface="Arial"/>
              <a:buNone/>
              <a:defRPr sz="1200" b="0" i="0" u="none" strike="noStrike" cap="none">
                <a:solidFill>
                  <a:schemeClr val="lt1"/>
                </a:solidFill>
                <a:latin typeface="Open Sans"/>
                <a:ea typeface="Open Sans"/>
                <a:cs typeface="Open Sans"/>
                <a:sym typeface="Open Sans"/>
              </a:defRPr>
            </a:lvl3pPr>
            <a:lvl4pPr marL="1828800" marR="0" lvl="3" indent="-228600" algn="l" rtl="0">
              <a:spcBef>
                <a:spcPts val="600"/>
              </a:spcBef>
              <a:spcAft>
                <a:spcPts val="0"/>
              </a:spcAft>
              <a:buClr>
                <a:srgbClr val="90BCFF"/>
              </a:buClr>
              <a:buSzPts val="1200"/>
              <a:buFont typeface="Open Sans"/>
              <a:buNone/>
              <a:defRPr sz="1200" b="0" i="0" u="none" strike="noStrike" cap="none">
                <a:solidFill>
                  <a:srgbClr val="90BCFF"/>
                </a:solidFill>
                <a:latin typeface="Open Sans"/>
                <a:ea typeface="Open Sans"/>
                <a:cs typeface="Open Sans"/>
                <a:sym typeface="Open Sans"/>
              </a:defRPr>
            </a:lvl4pPr>
            <a:lvl5pPr marL="2286000" marR="0" lvl="4" indent="-228600" algn="l" rtl="0">
              <a:spcBef>
                <a:spcPts val="600"/>
              </a:spcBef>
              <a:spcAft>
                <a:spcPts val="0"/>
              </a:spcAft>
              <a:buClr>
                <a:srgbClr val="FFFFFF"/>
              </a:buClr>
              <a:buSzPts val="1200"/>
              <a:buFont typeface="Arial"/>
              <a:buNone/>
              <a:defRPr sz="12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3_Header+Text04">
  <p:cSld name="13_Header+Text04">
    <p:spTree>
      <p:nvGrpSpPr>
        <p:cNvPr id="1" name="Shape 29"/>
        <p:cNvGrpSpPr/>
        <p:nvPr/>
      </p:nvGrpSpPr>
      <p:grpSpPr>
        <a:xfrm>
          <a:off x="0" y="0"/>
          <a:ext cx="0" cy="0"/>
          <a:chOff x="0" y="0"/>
          <a:chExt cx="0" cy="0"/>
        </a:xfrm>
      </p:grpSpPr>
      <p:sp>
        <p:nvSpPr>
          <p:cNvPr id="30" name="Google Shape;30;p3"/>
          <p:cNvSpPr txBox="1">
            <a:spLocks noGrp="1"/>
          </p:cNvSpPr>
          <p:nvPr>
            <p:ph type="body" idx="1"/>
          </p:nvPr>
        </p:nvSpPr>
        <p:spPr>
          <a:xfrm>
            <a:off x="322385" y="205155"/>
            <a:ext cx="8704384" cy="400537"/>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200"/>
              </a:spcBef>
              <a:spcAft>
                <a:spcPts val="0"/>
              </a:spcAft>
              <a:buClr>
                <a:schemeClr val="lt1"/>
              </a:buClr>
              <a:buSzPts val="2000"/>
              <a:buFont typeface="Arial"/>
              <a:buNone/>
              <a:defRPr sz="2000" b="1" i="0" u="none" strike="noStrike" cap="none">
                <a:solidFill>
                  <a:schemeClr val="lt1"/>
                </a:solidFill>
                <a:latin typeface="Open Sans"/>
                <a:ea typeface="Open Sans"/>
                <a:cs typeface="Open Sans"/>
                <a:sym typeface="Open Sans"/>
              </a:defRPr>
            </a:lvl1pPr>
            <a:lvl2pPr marL="914400" marR="0" lvl="1" indent="-228600" algn="l" rtl="0">
              <a:spcBef>
                <a:spcPts val="6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2pPr>
            <a:lvl3pPr marL="1371600" marR="0" lvl="2" indent="-228600" algn="l" rtl="0">
              <a:spcBef>
                <a:spcPts val="600"/>
              </a:spcBef>
              <a:spcAft>
                <a:spcPts val="0"/>
              </a:spcAft>
              <a:buClr>
                <a:schemeClr val="lt1"/>
              </a:buClr>
              <a:buSzPts val="2400"/>
              <a:buFont typeface="Arial"/>
              <a:buNone/>
              <a:defRPr sz="2400" b="0" i="0" u="none" strike="noStrike" cap="none">
                <a:solidFill>
                  <a:schemeClr val="lt1"/>
                </a:solidFill>
                <a:latin typeface="Open Sans"/>
                <a:ea typeface="Open Sans"/>
                <a:cs typeface="Open Sans"/>
                <a:sym typeface="Open Sans"/>
              </a:defRPr>
            </a:lvl3pPr>
            <a:lvl4pPr marL="1828800" marR="0" lvl="3" indent="-228600" algn="l" rtl="0">
              <a:spcBef>
                <a:spcPts val="6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4pPr>
            <a:lvl5pPr marL="2286000" marR="0" lvl="4" indent="-228600" algn="l" rtl="0">
              <a:spcBef>
                <a:spcPts val="600"/>
              </a:spcBef>
              <a:spcAft>
                <a:spcPts val="0"/>
              </a:spcAft>
              <a:buClr>
                <a:srgbClr val="FFFFFF"/>
              </a:buClr>
              <a:buSzPts val="2400"/>
              <a:buFont typeface="Arial"/>
              <a:buNone/>
              <a:defRPr sz="24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31" name="Google Shape;31;p3"/>
          <p:cNvSpPr txBox="1">
            <a:spLocks noGrp="1"/>
          </p:cNvSpPr>
          <p:nvPr>
            <p:ph type="body" idx="2"/>
          </p:nvPr>
        </p:nvSpPr>
        <p:spPr>
          <a:xfrm>
            <a:off x="322385" y="791309"/>
            <a:ext cx="8232039" cy="4116268"/>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chemeClr val="lt1"/>
              </a:buClr>
              <a:buSzPts val="1200"/>
              <a:buFont typeface="Arial"/>
              <a:buNone/>
              <a:defRPr sz="1200" b="0" i="0" u="none" strike="noStrike" cap="none">
                <a:solidFill>
                  <a:schemeClr val="lt1"/>
                </a:solidFill>
                <a:latin typeface="Open Sans"/>
                <a:ea typeface="Open Sans"/>
                <a:cs typeface="Open Sans"/>
                <a:sym typeface="Open Sans"/>
              </a:defRPr>
            </a:lvl1pPr>
            <a:lvl2pPr marL="914400" marR="0" lvl="1" indent="-228600" algn="l" rtl="0">
              <a:spcBef>
                <a:spcPts val="600"/>
              </a:spcBef>
              <a:spcAft>
                <a:spcPts val="0"/>
              </a:spcAft>
              <a:buClr>
                <a:srgbClr val="90BCFF"/>
              </a:buClr>
              <a:buSzPts val="1200"/>
              <a:buFont typeface="Open Sans"/>
              <a:buNone/>
              <a:defRPr sz="1200" b="0" i="0" u="none" strike="noStrike" cap="none">
                <a:solidFill>
                  <a:srgbClr val="90BCFF"/>
                </a:solidFill>
                <a:latin typeface="Open Sans"/>
                <a:ea typeface="Open Sans"/>
                <a:cs typeface="Open Sans"/>
                <a:sym typeface="Open Sans"/>
              </a:defRPr>
            </a:lvl2pPr>
            <a:lvl3pPr marL="1371600" marR="0" lvl="2" indent="-228600" algn="l" rtl="0">
              <a:spcBef>
                <a:spcPts val="600"/>
              </a:spcBef>
              <a:spcAft>
                <a:spcPts val="0"/>
              </a:spcAft>
              <a:buClr>
                <a:schemeClr val="lt1"/>
              </a:buClr>
              <a:buSzPts val="1200"/>
              <a:buFont typeface="Arial"/>
              <a:buNone/>
              <a:defRPr sz="1200" b="0" i="0" u="none" strike="noStrike" cap="none">
                <a:solidFill>
                  <a:schemeClr val="lt1"/>
                </a:solidFill>
                <a:latin typeface="Open Sans"/>
                <a:ea typeface="Open Sans"/>
                <a:cs typeface="Open Sans"/>
                <a:sym typeface="Open Sans"/>
              </a:defRPr>
            </a:lvl3pPr>
            <a:lvl4pPr marL="1828800" marR="0" lvl="3" indent="-228600" algn="l" rtl="0">
              <a:spcBef>
                <a:spcPts val="600"/>
              </a:spcBef>
              <a:spcAft>
                <a:spcPts val="0"/>
              </a:spcAft>
              <a:buClr>
                <a:srgbClr val="90BCFF"/>
              </a:buClr>
              <a:buSzPts val="1200"/>
              <a:buFont typeface="Open Sans"/>
              <a:buNone/>
              <a:defRPr sz="1200" b="0" i="0" u="none" strike="noStrike" cap="none">
                <a:solidFill>
                  <a:srgbClr val="90BCFF"/>
                </a:solidFill>
                <a:latin typeface="Open Sans"/>
                <a:ea typeface="Open Sans"/>
                <a:cs typeface="Open Sans"/>
                <a:sym typeface="Open Sans"/>
              </a:defRPr>
            </a:lvl4pPr>
            <a:lvl5pPr marL="2286000" marR="0" lvl="4" indent="-228600" algn="l" rtl="0">
              <a:spcBef>
                <a:spcPts val="600"/>
              </a:spcBef>
              <a:spcAft>
                <a:spcPts val="0"/>
              </a:spcAft>
              <a:buClr>
                <a:srgbClr val="FFFFFF"/>
              </a:buClr>
              <a:buSzPts val="1200"/>
              <a:buFont typeface="Arial"/>
              <a:buNone/>
              <a:defRPr sz="12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Break 01">
  <p:cSld name="Section Break 01">
    <p:spTree>
      <p:nvGrpSpPr>
        <p:cNvPr id="1" name="Shape 32"/>
        <p:cNvGrpSpPr/>
        <p:nvPr/>
      </p:nvGrpSpPr>
      <p:grpSpPr>
        <a:xfrm>
          <a:off x="0" y="0"/>
          <a:ext cx="0" cy="0"/>
          <a:chOff x="0" y="0"/>
          <a:chExt cx="0" cy="0"/>
        </a:xfrm>
      </p:grpSpPr>
      <p:sp>
        <p:nvSpPr>
          <p:cNvPr id="33" name="Google Shape;33;p4"/>
          <p:cNvSpPr/>
          <p:nvPr/>
        </p:nvSpPr>
        <p:spPr>
          <a:xfrm>
            <a:off x="230189" y="4788575"/>
            <a:ext cx="344966" cy="184666"/>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endParaRPr sz="1000">
              <a:solidFill>
                <a:schemeClr val="accent4"/>
              </a:solidFill>
              <a:latin typeface="Open Sans"/>
              <a:ea typeface="Open Sans"/>
              <a:cs typeface="Open Sans"/>
              <a:sym typeface="Open Sans"/>
            </a:endParaRPr>
          </a:p>
        </p:txBody>
      </p:sp>
      <p:pic>
        <p:nvPicPr>
          <p:cNvPr id="34" name="Google Shape;34;p4" descr="ZillowGroup-White.eps"/>
          <p:cNvPicPr preferRelativeResize="0"/>
          <p:nvPr/>
        </p:nvPicPr>
        <p:blipFill rotWithShape="1">
          <a:blip r:embed="rId2">
            <a:alphaModFix/>
          </a:blip>
          <a:srcRect/>
          <a:stretch/>
        </p:blipFill>
        <p:spPr>
          <a:xfrm>
            <a:off x="6658420" y="4788574"/>
            <a:ext cx="2258568" cy="221297"/>
          </a:xfrm>
          <a:prstGeom prst="rect">
            <a:avLst/>
          </a:prstGeom>
          <a:noFill/>
          <a:ln>
            <a:noFill/>
          </a:ln>
        </p:spPr>
      </p:pic>
      <p:sp>
        <p:nvSpPr>
          <p:cNvPr id="35" name="Google Shape;35;p4"/>
          <p:cNvSpPr txBox="1">
            <a:spLocks noGrp="1"/>
          </p:cNvSpPr>
          <p:nvPr>
            <p:ph type="body" idx="1"/>
          </p:nvPr>
        </p:nvSpPr>
        <p:spPr>
          <a:xfrm>
            <a:off x="230188" y="2969950"/>
            <a:ext cx="5271452" cy="3429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rgbClr val="FFFFFF"/>
              </a:buClr>
              <a:buSzPts val="1600"/>
              <a:buFont typeface="Arial"/>
              <a:buNone/>
              <a:defRPr sz="1600" b="0" i="0" u="none" strike="noStrike" cap="none">
                <a:solidFill>
                  <a:srgbClr val="FFFFFF"/>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36" name="Google Shape;36;p4"/>
          <p:cNvSpPr txBox="1">
            <a:spLocks noGrp="1"/>
          </p:cNvSpPr>
          <p:nvPr>
            <p:ph type="body" idx="2"/>
          </p:nvPr>
        </p:nvSpPr>
        <p:spPr>
          <a:xfrm>
            <a:off x="230188" y="2142489"/>
            <a:ext cx="5271452" cy="827461"/>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1200"/>
              </a:spcBef>
              <a:spcAft>
                <a:spcPts val="0"/>
              </a:spcAft>
              <a:buClr>
                <a:srgbClr val="FFFFFF"/>
              </a:buClr>
              <a:buSzPts val="2800"/>
              <a:buFont typeface="Arial"/>
              <a:buNone/>
              <a:defRPr sz="2800" b="0" i="0" u="none" strike="noStrike" cap="none">
                <a:solidFill>
                  <a:srgbClr val="FFFFFF"/>
                </a:solidFill>
                <a:latin typeface="Open Sans SemiBold"/>
                <a:ea typeface="Open Sans SemiBold"/>
                <a:cs typeface="Open Sans SemiBold"/>
                <a:sym typeface="Open Sans SemiBold"/>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37" name="Google Shape;37;p4"/>
          <p:cNvSpPr/>
          <p:nvPr/>
        </p:nvSpPr>
        <p:spPr>
          <a:xfrm>
            <a:off x="0" y="0"/>
            <a:ext cx="190500" cy="1016000"/>
          </a:xfrm>
          <a:prstGeom prst="rect">
            <a:avLst/>
          </a:prstGeom>
          <a:solidFill>
            <a:srgbClr val="0A5B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8" name="Google Shape;38;p4"/>
          <p:cNvSpPr/>
          <p:nvPr/>
        </p:nvSpPr>
        <p:spPr>
          <a:xfrm>
            <a:off x="0" y="1004680"/>
            <a:ext cx="190500" cy="508000"/>
          </a:xfrm>
          <a:prstGeom prst="rect">
            <a:avLst/>
          </a:prstGeom>
          <a:solidFill>
            <a:srgbClr val="53B50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9" name="Google Shape;39;p4"/>
          <p:cNvSpPr/>
          <p:nvPr/>
        </p:nvSpPr>
        <p:spPr>
          <a:xfrm>
            <a:off x="0" y="1507771"/>
            <a:ext cx="190500" cy="254000"/>
          </a:xfrm>
          <a:prstGeom prst="rect">
            <a:avLst/>
          </a:prstGeom>
          <a:solidFill>
            <a:srgbClr val="0E70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0" name="Google Shape;40;p4"/>
          <p:cNvSpPr txBox="1"/>
          <p:nvPr/>
        </p:nvSpPr>
        <p:spPr>
          <a:xfrm>
            <a:off x="575155" y="4757797"/>
            <a:ext cx="3414717"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F2F2F2"/>
                </a:solidFill>
                <a:latin typeface="Open Sans"/>
                <a:ea typeface="Open Sans"/>
                <a:cs typeface="Open Sans"/>
                <a:sym typeface="Open Sans"/>
              </a:rPr>
              <a:t>ZILLOW | TRULIA | STREETEASY | HOTPADS | NAKED APARTMENTS</a:t>
            </a:r>
            <a:endParaRPr sz="800">
              <a:solidFill>
                <a:srgbClr val="F2F2F2"/>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Content_Blue">
  <p:cSld name="Main Content_Blue">
    <p:spTree>
      <p:nvGrpSpPr>
        <p:cNvPr id="1" name="Shape 41"/>
        <p:cNvGrpSpPr/>
        <p:nvPr/>
      </p:nvGrpSpPr>
      <p:grpSpPr>
        <a:xfrm>
          <a:off x="0" y="0"/>
          <a:ext cx="0" cy="0"/>
          <a:chOff x="0" y="0"/>
          <a:chExt cx="0" cy="0"/>
        </a:xfrm>
      </p:grpSpPr>
      <p:sp>
        <p:nvSpPr>
          <p:cNvPr id="42" name="Google Shape;42;p5"/>
          <p:cNvSpPr txBox="1">
            <a:spLocks noGrp="1"/>
          </p:cNvSpPr>
          <p:nvPr>
            <p:ph type="body" idx="1"/>
          </p:nvPr>
        </p:nvSpPr>
        <p:spPr>
          <a:xfrm>
            <a:off x="575155" y="173831"/>
            <a:ext cx="8341833" cy="54864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600"/>
              </a:spcBef>
              <a:spcAft>
                <a:spcPts val="0"/>
              </a:spcAft>
              <a:buClr>
                <a:srgbClr val="FFFFFF"/>
              </a:buClr>
              <a:buSzPts val="2400"/>
              <a:buFont typeface="Arial"/>
              <a:buNone/>
              <a:defRPr sz="2400" b="0" i="0" u="none" strike="noStrike" cap="none">
                <a:solidFill>
                  <a:srgbClr val="FFFFFF"/>
                </a:solidFill>
                <a:latin typeface="Open Sans SemiBold"/>
                <a:ea typeface="Open Sans SemiBold"/>
                <a:cs typeface="Open Sans SemiBold"/>
                <a:sym typeface="Open Sans SemiBold"/>
              </a:defRPr>
            </a:lvl1pPr>
            <a:lvl2pPr marL="914400" marR="0" lvl="1" indent="-228600" algn="l" rtl="0">
              <a:spcBef>
                <a:spcPts val="3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2pPr>
            <a:lvl3pPr marL="1371600" marR="0" lvl="2" indent="-228600" algn="l" rtl="0">
              <a:spcBef>
                <a:spcPts val="600"/>
              </a:spcBef>
              <a:spcAft>
                <a:spcPts val="0"/>
              </a:spcAft>
              <a:buClr>
                <a:schemeClr val="lt1"/>
              </a:buClr>
              <a:buSzPts val="2400"/>
              <a:buFont typeface="Arial"/>
              <a:buNone/>
              <a:defRPr sz="2400" b="0" i="0" u="none" strike="noStrike" cap="none">
                <a:solidFill>
                  <a:schemeClr val="lt1"/>
                </a:solidFill>
                <a:latin typeface="Open Sans"/>
                <a:ea typeface="Open Sans"/>
                <a:cs typeface="Open Sans"/>
                <a:sym typeface="Open Sans"/>
              </a:defRPr>
            </a:lvl3pPr>
            <a:lvl4pPr marL="1828800" marR="0" lvl="3" indent="-228600" algn="l" rtl="0">
              <a:spcBef>
                <a:spcPts val="6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4pPr>
            <a:lvl5pPr marL="2286000" marR="0" lvl="4" indent="-228600" algn="l" rtl="0">
              <a:spcBef>
                <a:spcPts val="600"/>
              </a:spcBef>
              <a:spcAft>
                <a:spcPts val="0"/>
              </a:spcAft>
              <a:buClr>
                <a:srgbClr val="FFFFFF"/>
              </a:buClr>
              <a:buSzPts val="2400"/>
              <a:buFont typeface="Arial"/>
              <a:buNone/>
              <a:defRPr sz="24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43" name="Google Shape;43;p5"/>
          <p:cNvSpPr txBox="1">
            <a:spLocks noGrp="1"/>
          </p:cNvSpPr>
          <p:nvPr>
            <p:ph type="body" idx="2"/>
          </p:nvPr>
        </p:nvSpPr>
        <p:spPr>
          <a:xfrm>
            <a:off x="575155" y="825342"/>
            <a:ext cx="8341833" cy="3700938"/>
          </a:xfrm>
          <a:prstGeom prst="rect">
            <a:avLst/>
          </a:prstGeom>
          <a:noFill/>
          <a:ln>
            <a:noFill/>
          </a:ln>
        </p:spPr>
        <p:txBody>
          <a:bodyPr spcFirstLastPara="1" wrap="square" lIns="91425" tIns="91425" rIns="91425" bIns="91425" anchor="t" anchorCtr="0">
            <a:noAutofit/>
          </a:bodyPr>
          <a:lstStyle>
            <a:lvl1pPr marL="457200" marR="0" lvl="0" indent="-330200" algn="l" rtl="0">
              <a:spcBef>
                <a:spcPts val="1200"/>
              </a:spcBef>
              <a:spcAft>
                <a:spcPts val="0"/>
              </a:spcAft>
              <a:buClr>
                <a:schemeClr val="lt1"/>
              </a:buClr>
              <a:buSzPts val="1600"/>
              <a:buFont typeface="Arial"/>
              <a:buChar char="•"/>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8FBCFF"/>
              </a:buClr>
              <a:buSzPts val="1400"/>
              <a:buFont typeface="Open Sans"/>
              <a:buChar char="–"/>
              <a:defRPr sz="1400" b="0" i="0" u="none" strike="noStrike" cap="none">
                <a:solidFill>
                  <a:srgbClr val="8F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_Blue">
  <p:cSld name="Blank_Blue">
    <p:spTree>
      <p:nvGrpSpPr>
        <p:cNvPr id="1" name="Shape 4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05">
  <p:cSld name="Title Slide 05">
    <p:spTree>
      <p:nvGrpSpPr>
        <p:cNvPr id="1" name="Shape 45"/>
        <p:cNvGrpSpPr/>
        <p:nvPr/>
      </p:nvGrpSpPr>
      <p:grpSpPr>
        <a:xfrm>
          <a:off x="0" y="0"/>
          <a:ext cx="0" cy="0"/>
          <a:chOff x="0" y="0"/>
          <a:chExt cx="0" cy="0"/>
        </a:xfrm>
      </p:grpSpPr>
      <p:pic>
        <p:nvPicPr>
          <p:cNvPr id="46" name="Google Shape;46;p7" descr="ISxb7tvpr6ioj60000000000.jpg"/>
          <p:cNvPicPr preferRelativeResize="0"/>
          <p:nvPr/>
        </p:nvPicPr>
        <p:blipFill rotWithShape="1">
          <a:blip r:embed="rId2">
            <a:alphaModFix/>
          </a:blip>
          <a:srcRect/>
          <a:stretch/>
        </p:blipFill>
        <p:spPr>
          <a:xfrm>
            <a:off x="1" y="0"/>
            <a:ext cx="9143997" cy="5143500"/>
          </a:xfrm>
          <a:prstGeom prst="rect">
            <a:avLst/>
          </a:prstGeom>
          <a:noFill/>
          <a:ln>
            <a:noFill/>
          </a:ln>
        </p:spPr>
      </p:pic>
      <p:sp>
        <p:nvSpPr>
          <p:cNvPr id="47" name="Google Shape;47;p7"/>
          <p:cNvSpPr/>
          <p:nvPr/>
        </p:nvSpPr>
        <p:spPr>
          <a:xfrm>
            <a:off x="230189" y="4788575"/>
            <a:ext cx="344966" cy="184666"/>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48" name="Google Shape;48;p7"/>
          <p:cNvSpPr/>
          <p:nvPr/>
        </p:nvSpPr>
        <p:spPr>
          <a:xfrm>
            <a:off x="0" y="1801171"/>
            <a:ext cx="9144000" cy="1856319"/>
          </a:xfrm>
          <a:prstGeom prst="rect">
            <a:avLst/>
          </a:prstGeom>
          <a:solidFill>
            <a:srgbClr val="15327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9" name="Google Shape;49;p7"/>
          <p:cNvSpPr/>
          <p:nvPr/>
        </p:nvSpPr>
        <p:spPr>
          <a:xfrm>
            <a:off x="6867633" y="1771189"/>
            <a:ext cx="2276365" cy="1618180"/>
          </a:xfrm>
          <a:custGeom>
            <a:avLst/>
            <a:gdLst/>
            <a:ahLst/>
            <a:cxnLst/>
            <a:rect l="l" t="t" r="r" b="b"/>
            <a:pathLst>
              <a:path w="2526990" h="2157573" extrusionOk="0">
                <a:moveTo>
                  <a:pt x="36989" y="39975"/>
                </a:moveTo>
                <a:lnTo>
                  <a:pt x="2526990" y="39975"/>
                </a:lnTo>
                <a:lnTo>
                  <a:pt x="2526990" y="2157573"/>
                </a:lnTo>
                <a:lnTo>
                  <a:pt x="0" y="0"/>
                </a:lnTo>
                <a:lnTo>
                  <a:pt x="36989" y="39975"/>
                </a:lnTo>
                <a:close/>
              </a:path>
            </a:pathLst>
          </a:custGeom>
          <a:solidFill>
            <a:srgbClr val="46AB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0" name="Google Shape;50;p7"/>
          <p:cNvSpPr/>
          <p:nvPr/>
        </p:nvSpPr>
        <p:spPr>
          <a:xfrm>
            <a:off x="8236228" y="2924355"/>
            <a:ext cx="936445" cy="733135"/>
          </a:xfrm>
          <a:custGeom>
            <a:avLst/>
            <a:gdLst/>
            <a:ahLst/>
            <a:cxnLst/>
            <a:rect l="l" t="t" r="r" b="b"/>
            <a:pathLst>
              <a:path w="9224472" h="2117598" extrusionOk="0">
                <a:moveTo>
                  <a:pt x="9224472" y="0"/>
                </a:moveTo>
                <a:lnTo>
                  <a:pt x="9144000" y="0"/>
                </a:lnTo>
                <a:lnTo>
                  <a:pt x="9144000" y="2117598"/>
                </a:lnTo>
                <a:lnTo>
                  <a:pt x="0" y="2117598"/>
                </a:lnTo>
                <a:lnTo>
                  <a:pt x="9224472" y="0"/>
                </a:lnTo>
                <a:close/>
              </a:path>
            </a:pathLst>
          </a:custGeom>
          <a:solidFill>
            <a:srgbClr val="0A5BDD">
              <a:alpha val="7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51" name="Google Shape;51;p7" descr="ZillowGroup-White.eps"/>
          <p:cNvPicPr preferRelativeResize="0"/>
          <p:nvPr/>
        </p:nvPicPr>
        <p:blipFill rotWithShape="1">
          <a:blip r:embed="rId3">
            <a:alphaModFix/>
          </a:blip>
          <a:srcRect/>
          <a:stretch/>
        </p:blipFill>
        <p:spPr>
          <a:xfrm>
            <a:off x="6658420" y="4703878"/>
            <a:ext cx="2258568" cy="295062"/>
          </a:xfrm>
          <a:prstGeom prst="rect">
            <a:avLst/>
          </a:prstGeom>
          <a:noFill/>
          <a:ln>
            <a:noFill/>
          </a:ln>
        </p:spPr>
      </p:pic>
      <p:sp>
        <p:nvSpPr>
          <p:cNvPr id="52" name="Google Shape;52;p7"/>
          <p:cNvSpPr txBox="1"/>
          <p:nvPr/>
        </p:nvSpPr>
        <p:spPr>
          <a:xfrm>
            <a:off x="575155" y="4757797"/>
            <a:ext cx="3414717"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F2F2F2"/>
                </a:solidFill>
                <a:latin typeface="Open Sans"/>
                <a:ea typeface="Open Sans"/>
                <a:cs typeface="Open Sans"/>
                <a:sym typeface="Open Sans"/>
              </a:rPr>
              <a:t>ZILLOW | TRULIA | STREETEASY | HOTPADS | NAKED APARTMENTS</a:t>
            </a:r>
            <a:endParaRPr sz="800">
              <a:solidFill>
                <a:srgbClr val="F2F2F2"/>
              </a:solidFill>
              <a:latin typeface="Open Sans"/>
              <a:ea typeface="Open Sans"/>
              <a:cs typeface="Open Sans"/>
              <a:sym typeface="Open Sans"/>
            </a:endParaRPr>
          </a:p>
        </p:txBody>
      </p:sp>
      <p:sp>
        <p:nvSpPr>
          <p:cNvPr id="53" name="Google Shape;53;p7"/>
          <p:cNvSpPr txBox="1">
            <a:spLocks noGrp="1"/>
          </p:cNvSpPr>
          <p:nvPr>
            <p:ph type="body" idx="1"/>
          </p:nvPr>
        </p:nvSpPr>
        <p:spPr>
          <a:xfrm>
            <a:off x="230189" y="2900835"/>
            <a:ext cx="5152708" cy="32499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1200"/>
              </a:spcBef>
              <a:spcAft>
                <a:spcPts val="0"/>
              </a:spcAft>
              <a:buClr>
                <a:schemeClr val="lt1"/>
              </a:buClr>
              <a:buSzPts val="1600"/>
              <a:buFont typeface="Arial"/>
              <a:buNone/>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54" name="Google Shape;54;p7"/>
          <p:cNvSpPr txBox="1">
            <a:spLocks noGrp="1"/>
          </p:cNvSpPr>
          <p:nvPr>
            <p:ph type="body" idx="2"/>
          </p:nvPr>
        </p:nvSpPr>
        <p:spPr>
          <a:xfrm>
            <a:off x="230189" y="3225827"/>
            <a:ext cx="5152708" cy="324993"/>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chemeClr val="lt1"/>
              </a:buClr>
              <a:buSzPts val="1600"/>
              <a:buFont typeface="Arial"/>
              <a:buNone/>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55" name="Google Shape;55;p7"/>
          <p:cNvSpPr txBox="1">
            <a:spLocks noGrp="1"/>
          </p:cNvSpPr>
          <p:nvPr>
            <p:ph type="body" idx="3"/>
          </p:nvPr>
        </p:nvSpPr>
        <p:spPr>
          <a:xfrm>
            <a:off x="230189" y="1935157"/>
            <a:ext cx="8597863" cy="83343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rgbClr val="FFFFFF"/>
              </a:buClr>
              <a:buSzPts val="2800"/>
              <a:buFont typeface="Arial"/>
              <a:buNone/>
              <a:defRPr sz="2800" b="0" i="0" u="none" strike="noStrike" cap="none">
                <a:solidFill>
                  <a:srgbClr val="FFFFFF"/>
                </a:solidFill>
                <a:latin typeface="Open Sans SemiBold"/>
                <a:ea typeface="Open Sans SemiBold"/>
                <a:cs typeface="Open Sans SemiBold"/>
                <a:sym typeface="Open Sans SemiBold"/>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Slide 06">
  <p:cSld name="1_Title Slide 06">
    <p:spTree>
      <p:nvGrpSpPr>
        <p:cNvPr id="1" name="Shape 56"/>
        <p:cNvGrpSpPr/>
        <p:nvPr/>
      </p:nvGrpSpPr>
      <p:grpSpPr>
        <a:xfrm>
          <a:off x="0" y="0"/>
          <a:ext cx="0" cy="0"/>
          <a:chOff x="0" y="0"/>
          <a:chExt cx="0" cy="0"/>
        </a:xfrm>
      </p:grpSpPr>
      <p:pic>
        <p:nvPicPr>
          <p:cNvPr id="57" name="Google Shape;57;p8" descr="iStock_000018869423XLarge (1).jpg"/>
          <p:cNvPicPr preferRelativeResize="0"/>
          <p:nvPr/>
        </p:nvPicPr>
        <p:blipFill rotWithShape="1">
          <a:blip r:embed="rId2">
            <a:alphaModFix/>
          </a:blip>
          <a:srcRect/>
          <a:stretch/>
        </p:blipFill>
        <p:spPr>
          <a:xfrm>
            <a:off x="-1" y="0"/>
            <a:ext cx="9143999" cy="5143500"/>
          </a:xfrm>
          <a:prstGeom prst="rect">
            <a:avLst/>
          </a:prstGeom>
          <a:noFill/>
          <a:ln>
            <a:noFill/>
          </a:ln>
        </p:spPr>
      </p:pic>
      <p:sp>
        <p:nvSpPr>
          <p:cNvPr id="58" name="Google Shape;58;p8"/>
          <p:cNvSpPr/>
          <p:nvPr/>
        </p:nvSpPr>
        <p:spPr>
          <a:xfrm>
            <a:off x="230189" y="4788575"/>
            <a:ext cx="344966" cy="184666"/>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endParaRPr sz="1000">
              <a:solidFill>
                <a:srgbClr val="FFFFFF"/>
              </a:solidFill>
              <a:latin typeface="Open Sans"/>
              <a:ea typeface="Open Sans"/>
              <a:cs typeface="Open Sans"/>
              <a:sym typeface="Open Sans"/>
            </a:endParaRPr>
          </a:p>
        </p:txBody>
      </p:sp>
      <p:sp>
        <p:nvSpPr>
          <p:cNvPr id="59" name="Google Shape;59;p8"/>
          <p:cNvSpPr/>
          <p:nvPr/>
        </p:nvSpPr>
        <p:spPr>
          <a:xfrm>
            <a:off x="0" y="1777651"/>
            <a:ext cx="9144000" cy="1856319"/>
          </a:xfrm>
          <a:prstGeom prst="rect">
            <a:avLst/>
          </a:prstGeom>
          <a:solidFill>
            <a:srgbClr val="15327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0" name="Google Shape;60;p8"/>
          <p:cNvSpPr/>
          <p:nvPr/>
        </p:nvSpPr>
        <p:spPr>
          <a:xfrm>
            <a:off x="6867633" y="1747669"/>
            <a:ext cx="2276365" cy="1618180"/>
          </a:xfrm>
          <a:custGeom>
            <a:avLst/>
            <a:gdLst/>
            <a:ahLst/>
            <a:cxnLst/>
            <a:rect l="l" t="t" r="r" b="b"/>
            <a:pathLst>
              <a:path w="2526990" h="2157573" extrusionOk="0">
                <a:moveTo>
                  <a:pt x="36989" y="39975"/>
                </a:moveTo>
                <a:lnTo>
                  <a:pt x="2526990" y="39975"/>
                </a:lnTo>
                <a:lnTo>
                  <a:pt x="2526990" y="2157573"/>
                </a:lnTo>
                <a:lnTo>
                  <a:pt x="0" y="0"/>
                </a:lnTo>
                <a:lnTo>
                  <a:pt x="36989" y="39975"/>
                </a:lnTo>
                <a:close/>
              </a:path>
            </a:pathLst>
          </a:custGeom>
          <a:solidFill>
            <a:srgbClr val="53B50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1" name="Google Shape;61;p8"/>
          <p:cNvSpPr/>
          <p:nvPr/>
        </p:nvSpPr>
        <p:spPr>
          <a:xfrm>
            <a:off x="8236228" y="2900835"/>
            <a:ext cx="936445" cy="733135"/>
          </a:xfrm>
          <a:custGeom>
            <a:avLst/>
            <a:gdLst/>
            <a:ahLst/>
            <a:cxnLst/>
            <a:rect l="l" t="t" r="r" b="b"/>
            <a:pathLst>
              <a:path w="9224472" h="2117598" extrusionOk="0">
                <a:moveTo>
                  <a:pt x="9224472" y="0"/>
                </a:moveTo>
                <a:lnTo>
                  <a:pt x="9144000" y="0"/>
                </a:lnTo>
                <a:lnTo>
                  <a:pt x="9144000" y="2117598"/>
                </a:lnTo>
                <a:lnTo>
                  <a:pt x="0" y="2117598"/>
                </a:lnTo>
                <a:lnTo>
                  <a:pt x="9224472" y="0"/>
                </a:lnTo>
                <a:close/>
              </a:path>
            </a:pathLst>
          </a:custGeom>
          <a:solidFill>
            <a:srgbClr val="0A5BDD">
              <a:alpha val="7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62" name="Google Shape;62;p8" descr="ZillowGroup-White.eps"/>
          <p:cNvPicPr preferRelativeResize="0"/>
          <p:nvPr/>
        </p:nvPicPr>
        <p:blipFill rotWithShape="1">
          <a:blip r:embed="rId3">
            <a:alphaModFix/>
          </a:blip>
          <a:srcRect/>
          <a:stretch/>
        </p:blipFill>
        <p:spPr>
          <a:xfrm>
            <a:off x="6658420" y="4703878"/>
            <a:ext cx="2258568" cy="295062"/>
          </a:xfrm>
          <a:prstGeom prst="rect">
            <a:avLst/>
          </a:prstGeom>
          <a:noFill/>
          <a:ln>
            <a:noFill/>
          </a:ln>
        </p:spPr>
      </p:pic>
      <p:sp>
        <p:nvSpPr>
          <p:cNvPr id="63" name="Google Shape;63;p8"/>
          <p:cNvSpPr txBox="1">
            <a:spLocks noGrp="1"/>
          </p:cNvSpPr>
          <p:nvPr>
            <p:ph type="body" idx="1"/>
          </p:nvPr>
        </p:nvSpPr>
        <p:spPr>
          <a:xfrm>
            <a:off x="230189" y="2900835"/>
            <a:ext cx="5152708" cy="32499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1200"/>
              </a:spcBef>
              <a:spcAft>
                <a:spcPts val="0"/>
              </a:spcAft>
              <a:buClr>
                <a:schemeClr val="lt1"/>
              </a:buClr>
              <a:buSzPts val="1600"/>
              <a:buFont typeface="Arial"/>
              <a:buNone/>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64" name="Google Shape;64;p8"/>
          <p:cNvSpPr txBox="1">
            <a:spLocks noGrp="1"/>
          </p:cNvSpPr>
          <p:nvPr>
            <p:ph type="body" idx="2"/>
          </p:nvPr>
        </p:nvSpPr>
        <p:spPr>
          <a:xfrm>
            <a:off x="230189" y="3225827"/>
            <a:ext cx="5152708" cy="324993"/>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chemeClr val="lt1"/>
              </a:buClr>
              <a:buSzPts val="1600"/>
              <a:buFont typeface="Arial"/>
              <a:buNone/>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65" name="Google Shape;65;p8"/>
          <p:cNvSpPr txBox="1">
            <a:spLocks noGrp="1"/>
          </p:cNvSpPr>
          <p:nvPr>
            <p:ph type="body" idx="3"/>
          </p:nvPr>
        </p:nvSpPr>
        <p:spPr>
          <a:xfrm>
            <a:off x="230189" y="1935157"/>
            <a:ext cx="8597863" cy="83343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rgbClr val="FFFFFF"/>
              </a:buClr>
              <a:buSzPts val="2800"/>
              <a:buFont typeface="Arial"/>
              <a:buNone/>
              <a:defRPr sz="2800" b="0" i="0" u="none" strike="noStrike" cap="none">
                <a:solidFill>
                  <a:srgbClr val="FFFFFF"/>
                </a:solidFill>
                <a:latin typeface="Open Sans SemiBold"/>
                <a:ea typeface="Open Sans SemiBold"/>
                <a:cs typeface="Open Sans SemiBold"/>
                <a:sym typeface="Open Sans SemiBold"/>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66" name="Google Shape;66;p8"/>
          <p:cNvSpPr txBox="1"/>
          <p:nvPr/>
        </p:nvSpPr>
        <p:spPr>
          <a:xfrm>
            <a:off x="575155" y="4757797"/>
            <a:ext cx="3414717"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F2F2F2"/>
                </a:solidFill>
                <a:latin typeface="Open Sans"/>
                <a:ea typeface="Open Sans"/>
                <a:cs typeface="Open Sans"/>
                <a:sym typeface="Open Sans"/>
              </a:rPr>
              <a:t>ZILLOW | TRULIA | STREETEASY | HOTPADS | NAKED APARTMENTS</a:t>
            </a:r>
            <a:endParaRPr sz="800">
              <a:solidFill>
                <a:srgbClr val="F2F2F2"/>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03">
  <p:cSld name="Title Slide 03">
    <p:spTree>
      <p:nvGrpSpPr>
        <p:cNvPr id="1" name="Shape 67"/>
        <p:cNvGrpSpPr/>
        <p:nvPr/>
      </p:nvGrpSpPr>
      <p:grpSpPr>
        <a:xfrm>
          <a:off x="0" y="0"/>
          <a:ext cx="0" cy="0"/>
          <a:chOff x="0" y="0"/>
          <a:chExt cx="0" cy="0"/>
        </a:xfrm>
      </p:grpSpPr>
      <p:pic>
        <p:nvPicPr>
          <p:cNvPr id="68" name="Google Shape;68;p9" descr="Color-block2 (1).jpg"/>
          <p:cNvPicPr preferRelativeResize="0"/>
          <p:nvPr/>
        </p:nvPicPr>
        <p:blipFill rotWithShape="1">
          <a:blip r:embed="rId2">
            <a:alphaModFix/>
          </a:blip>
          <a:srcRect/>
          <a:stretch/>
        </p:blipFill>
        <p:spPr>
          <a:xfrm>
            <a:off x="0" y="6697"/>
            <a:ext cx="9144000" cy="5136803"/>
          </a:xfrm>
          <a:prstGeom prst="rect">
            <a:avLst/>
          </a:prstGeom>
          <a:noFill/>
          <a:ln>
            <a:noFill/>
          </a:ln>
        </p:spPr>
      </p:pic>
      <p:sp>
        <p:nvSpPr>
          <p:cNvPr id="69" name="Google Shape;69;p9"/>
          <p:cNvSpPr/>
          <p:nvPr/>
        </p:nvSpPr>
        <p:spPr>
          <a:xfrm>
            <a:off x="230189" y="4788575"/>
            <a:ext cx="344966" cy="184666"/>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endParaRPr sz="1000">
              <a:solidFill>
                <a:schemeClr val="accent4"/>
              </a:solidFill>
              <a:latin typeface="Open Sans"/>
              <a:ea typeface="Open Sans"/>
              <a:cs typeface="Open Sans"/>
              <a:sym typeface="Open Sans"/>
            </a:endParaRPr>
          </a:p>
        </p:txBody>
      </p:sp>
      <p:sp>
        <p:nvSpPr>
          <p:cNvPr id="70" name="Google Shape;70;p9"/>
          <p:cNvSpPr txBox="1">
            <a:spLocks noGrp="1"/>
          </p:cNvSpPr>
          <p:nvPr>
            <p:ph type="body" idx="1"/>
          </p:nvPr>
        </p:nvSpPr>
        <p:spPr>
          <a:xfrm>
            <a:off x="230189" y="2900835"/>
            <a:ext cx="5152708" cy="32499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1200"/>
              </a:spcBef>
              <a:spcAft>
                <a:spcPts val="0"/>
              </a:spcAft>
              <a:buClr>
                <a:schemeClr val="lt1"/>
              </a:buClr>
              <a:buSzPts val="1600"/>
              <a:buFont typeface="Arial"/>
              <a:buNone/>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71" name="Google Shape;71;p9"/>
          <p:cNvSpPr txBox="1">
            <a:spLocks noGrp="1"/>
          </p:cNvSpPr>
          <p:nvPr>
            <p:ph type="body" idx="2"/>
          </p:nvPr>
        </p:nvSpPr>
        <p:spPr>
          <a:xfrm>
            <a:off x="230189" y="3225827"/>
            <a:ext cx="5152708" cy="324993"/>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chemeClr val="lt1"/>
              </a:buClr>
              <a:buSzPts val="1600"/>
              <a:buFont typeface="Arial"/>
              <a:buNone/>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pic>
        <p:nvPicPr>
          <p:cNvPr id="72" name="Google Shape;72;p9" descr="ZillowGroup-White.eps"/>
          <p:cNvPicPr preferRelativeResize="0"/>
          <p:nvPr/>
        </p:nvPicPr>
        <p:blipFill rotWithShape="1">
          <a:blip r:embed="rId3">
            <a:alphaModFix/>
          </a:blip>
          <a:srcRect/>
          <a:stretch/>
        </p:blipFill>
        <p:spPr>
          <a:xfrm>
            <a:off x="6658420" y="4703878"/>
            <a:ext cx="2258568" cy="295062"/>
          </a:xfrm>
          <a:prstGeom prst="rect">
            <a:avLst/>
          </a:prstGeom>
          <a:noFill/>
          <a:ln>
            <a:noFill/>
          </a:ln>
        </p:spPr>
      </p:pic>
      <p:sp>
        <p:nvSpPr>
          <p:cNvPr id="73" name="Google Shape;73;p9"/>
          <p:cNvSpPr txBox="1">
            <a:spLocks noGrp="1"/>
          </p:cNvSpPr>
          <p:nvPr>
            <p:ph type="body" idx="3"/>
          </p:nvPr>
        </p:nvSpPr>
        <p:spPr>
          <a:xfrm>
            <a:off x="230189" y="1935157"/>
            <a:ext cx="8597863" cy="83343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rgbClr val="FFFFFF"/>
              </a:buClr>
              <a:buSzPts val="2800"/>
              <a:buFont typeface="Arial"/>
              <a:buNone/>
              <a:defRPr sz="2800" b="0" i="0" u="none" strike="noStrike" cap="none">
                <a:solidFill>
                  <a:srgbClr val="FFFFFF"/>
                </a:solidFill>
                <a:latin typeface="Open Sans SemiBold"/>
                <a:ea typeface="Open Sans SemiBold"/>
                <a:cs typeface="Open Sans SemiBold"/>
                <a:sym typeface="Open Sans SemiBold"/>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74" name="Google Shape;74;p9"/>
          <p:cNvSpPr txBox="1"/>
          <p:nvPr/>
        </p:nvSpPr>
        <p:spPr>
          <a:xfrm>
            <a:off x="575155" y="4757797"/>
            <a:ext cx="3414717"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F2F2F2"/>
                </a:solidFill>
                <a:latin typeface="Open Sans"/>
                <a:ea typeface="Open Sans"/>
                <a:cs typeface="Open Sans"/>
                <a:sym typeface="Open Sans"/>
              </a:rPr>
              <a:t>ZILLOW | TRULIA | STREETEASY | HOTPADS | NAKED APARTMENTS</a:t>
            </a:r>
            <a:endParaRPr sz="800">
              <a:solidFill>
                <a:srgbClr val="F2F2F2"/>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01">
  <p:cSld name="Title Slide 01">
    <p:spTree>
      <p:nvGrpSpPr>
        <p:cNvPr id="1" name="Shape 75"/>
        <p:cNvGrpSpPr/>
        <p:nvPr/>
      </p:nvGrpSpPr>
      <p:grpSpPr>
        <a:xfrm>
          <a:off x="0" y="0"/>
          <a:ext cx="0" cy="0"/>
          <a:chOff x="0" y="0"/>
          <a:chExt cx="0" cy="0"/>
        </a:xfrm>
      </p:grpSpPr>
      <p:sp>
        <p:nvSpPr>
          <p:cNvPr id="76" name="Google Shape;76;p10"/>
          <p:cNvSpPr txBox="1">
            <a:spLocks noGrp="1"/>
          </p:cNvSpPr>
          <p:nvPr>
            <p:ph type="body" idx="1"/>
          </p:nvPr>
        </p:nvSpPr>
        <p:spPr>
          <a:xfrm>
            <a:off x="230189" y="2900835"/>
            <a:ext cx="5152708" cy="32499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1200"/>
              </a:spcBef>
              <a:spcAft>
                <a:spcPts val="0"/>
              </a:spcAft>
              <a:buClr>
                <a:schemeClr val="lt1"/>
              </a:buClr>
              <a:buSzPts val="1600"/>
              <a:buFont typeface="Arial"/>
              <a:buNone/>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77" name="Google Shape;77;p10"/>
          <p:cNvSpPr txBox="1">
            <a:spLocks noGrp="1"/>
          </p:cNvSpPr>
          <p:nvPr>
            <p:ph type="body" idx="2"/>
          </p:nvPr>
        </p:nvSpPr>
        <p:spPr>
          <a:xfrm>
            <a:off x="230189" y="3225827"/>
            <a:ext cx="5152708" cy="324993"/>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chemeClr val="lt1"/>
              </a:buClr>
              <a:buSzPts val="1600"/>
              <a:buFont typeface="Arial"/>
              <a:buNone/>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78" name="Google Shape;78;p10"/>
          <p:cNvSpPr txBox="1">
            <a:spLocks noGrp="1"/>
          </p:cNvSpPr>
          <p:nvPr>
            <p:ph type="body" idx="3"/>
          </p:nvPr>
        </p:nvSpPr>
        <p:spPr>
          <a:xfrm>
            <a:off x="230189" y="1935157"/>
            <a:ext cx="8597863" cy="83343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rgbClr val="FFFFFF"/>
              </a:buClr>
              <a:buSzPts val="2800"/>
              <a:buFont typeface="Arial"/>
              <a:buNone/>
              <a:defRPr sz="2800" b="0" i="0" u="none" strike="noStrike" cap="none">
                <a:solidFill>
                  <a:srgbClr val="FFFFFF"/>
                </a:solidFill>
                <a:latin typeface="Open Sans SemiBold"/>
                <a:ea typeface="Open Sans SemiBold"/>
                <a:cs typeface="Open Sans SemiBold"/>
                <a:sym typeface="Open Sans SemiBold"/>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32860"/>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155" y="173831"/>
            <a:ext cx="8341833" cy="54864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Clr>
                <a:srgbClr val="FFFFFF"/>
              </a:buClr>
              <a:buSzPts val="2400"/>
              <a:buFont typeface="Open Sans SemiBold"/>
              <a:buNone/>
              <a:defRPr sz="2400" b="0" i="0" u="none" strike="noStrike" cap="none">
                <a:solidFill>
                  <a:srgbClr val="FFFFFF"/>
                </a:solidFill>
                <a:latin typeface="Open Sans SemiBold"/>
                <a:ea typeface="Open Sans SemiBold"/>
                <a:cs typeface="Open Sans SemiBold"/>
                <a:sym typeface="Open Sans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575155" y="827486"/>
            <a:ext cx="8341833" cy="3700462"/>
          </a:xfrm>
          <a:prstGeom prst="rect">
            <a:avLst/>
          </a:prstGeom>
          <a:noFill/>
          <a:ln>
            <a:noFill/>
          </a:ln>
        </p:spPr>
        <p:txBody>
          <a:bodyPr spcFirstLastPara="1" wrap="square" lIns="91425" tIns="91425" rIns="91425" bIns="91425" anchor="t" anchorCtr="0">
            <a:noAutofit/>
          </a:bodyPr>
          <a:lstStyle>
            <a:lvl1pPr marL="457200" marR="0" lvl="0" indent="-330200" algn="l" rtl="0">
              <a:spcBef>
                <a:spcPts val="1200"/>
              </a:spcBef>
              <a:spcAft>
                <a:spcPts val="0"/>
              </a:spcAft>
              <a:buClr>
                <a:schemeClr val="lt1"/>
              </a:buClr>
              <a:buSzPts val="1600"/>
              <a:buFont typeface="Arial"/>
              <a:buChar char="•"/>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12" name="Google Shape;12;p1"/>
          <p:cNvSpPr/>
          <p:nvPr/>
        </p:nvSpPr>
        <p:spPr>
          <a:xfrm>
            <a:off x="230189" y="4788575"/>
            <a:ext cx="344966" cy="184666"/>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endParaRPr sz="1000" b="0" i="0" u="none" strike="noStrike" cap="none">
              <a:solidFill>
                <a:srgbClr val="4690FF"/>
              </a:solidFill>
              <a:latin typeface="Open Sans"/>
              <a:ea typeface="Open Sans"/>
              <a:cs typeface="Open Sans"/>
              <a:sym typeface="Open Sans"/>
            </a:endParaRPr>
          </a:p>
        </p:txBody>
      </p:sp>
      <p:pic>
        <p:nvPicPr>
          <p:cNvPr id="13" name="Google Shape;13;p1" descr="ZillowGroup-White.eps"/>
          <p:cNvPicPr preferRelativeResize="0"/>
          <p:nvPr/>
        </p:nvPicPr>
        <p:blipFill rotWithShape="1">
          <a:blip r:embed="rId20">
            <a:alphaModFix/>
          </a:blip>
          <a:srcRect/>
          <a:stretch/>
        </p:blipFill>
        <p:spPr>
          <a:xfrm>
            <a:off x="6658420" y="4703878"/>
            <a:ext cx="2258568" cy="295062"/>
          </a:xfrm>
          <a:prstGeom prst="rect">
            <a:avLst/>
          </a:prstGeom>
          <a:noFill/>
          <a:ln>
            <a:noFill/>
          </a:ln>
        </p:spPr>
      </p:pic>
      <p:sp>
        <p:nvSpPr>
          <p:cNvPr id="14" name="Google Shape;14;p1"/>
          <p:cNvSpPr/>
          <p:nvPr/>
        </p:nvSpPr>
        <p:spPr>
          <a:xfrm>
            <a:off x="0" y="0"/>
            <a:ext cx="190500" cy="1016000"/>
          </a:xfrm>
          <a:prstGeom prst="rect">
            <a:avLst/>
          </a:prstGeom>
          <a:solidFill>
            <a:srgbClr val="0A5B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5" name="Google Shape;15;p1"/>
          <p:cNvSpPr/>
          <p:nvPr/>
        </p:nvSpPr>
        <p:spPr>
          <a:xfrm>
            <a:off x="0" y="1004680"/>
            <a:ext cx="190500" cy="508000"/>
          </a:xfrm>
          <a:prstGeom prst="rect">
            <a:avLst/>
          </a:prstGeom>
          <a:solidFill>
            <a:srgbClr val="53B50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6" name="Google Shape;16;p1"/>
          <p:cNvSpPr/>
          <p:nvPr/>
        </p:nvSpPr>
        <p:spPr>
          <a:xfrm>
            <a:off x="0" y="1507771"/>
            <a:ext cx="190500" cy="254000"/>
          </a:xfrm>
          <a:prstGeom prst="rect">
            <a:avLst/>
          </a:prstGeom>
          <a:solidFill>
            <a:srgbClr val="0E70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7" name="Google Shape;17;p1"/>
          <p:cNvSpPr txBox="1"/>
          <p:nvPr/>
        </p:nvSpPr>
        <p:spPr>
          <a:xfrm>
            <a:off x="575155" y="4757797"/>
            <a:ext cx="3414717"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b="0" i="0" u="none" strike="noStrike" cap="none">
                <a:solidFill>
                  <a:srgbClr val="F2F2F2"/>
                </a:solidFill>
                <a:latin typeface="Open Sans"/>
                <a:ea typeface="Open Sans"/>
                <a:cs typeface="Open Sans"/>
                <a:sym typeface="Open Sans"/>
              </a:rPr>
              <a:t>ZILLOW | TRULIA | STREETEASY | HOTPADS | NAKED APARTMENTS</a:t>
            </a:r>
            <a:endParaRPr sz="800">
              <a:solidFill>
                <a:srgbClr val="F2F2F2"/>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gif"/></Relationships>
</file>

<file path=ppt/slides/_rels/slide1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jpg"/><Relationship Id="rId3" Type="http://schemas.openxmlformats.org/officeDocument/2006/relationships/image" Target="../media/image45.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47.pn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jpg"/><Relationship Id="rId3" Type="http://schemas.openxmlformats.org/officeDocument/2006/relationships/image" Target="../media/image45.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47.png"/><Relationship Id="rId9" Type="http://schemas.openxmlformats.org/officeDocument/2006/relationships/image" Target="../media/image5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6"/>
          <p:cNvSpPr txBox="1">
            <a:spLocks noGrp="1"/>
          </p:cNvSpPr>
          <p:nvPr>
            <p:ph type="body" idx="1"/>
          </p:nvPr>
        </p:nvSpPr>
        <p:spPr>
          <a:xfrm>
            <a:off x="230189" y="2900835"/>
            <a:ext cx="5152708" cy="324992"/>
          </a:xfrm>
          <a:prstGeom prst="rect">
            <a:avLst/>
          </a:prstGeom>
          <a:noFill/>
          <a:ln>
            <a:noFill/>
          </a:ln>
        </p:spPr>
        <p:txBody>
          <a:bodyPr spcFirstLastPara="1" wrap="square" lIns="21950" tIns="10975" rIns="21950" bIns="10975" anchor="b" anchorCtr="0">
            <a:noAutofit/>
          </a:bodyPr>
          <a:lstStyle/>
          <a:p>
            <a:pPr marL="0" marR="0" lvl="0" indent="0" algn="l" rtl="0">
              <a:spcBef>
                <a:spcPts val="0"/>
              </a:spcBef>
              <a:spcAft>
                <a:spcPts val="0"/>
              </a:spcAft>
              <a:buClr>
                <a:schemeClr val="lt1"/>
              </a:buClr>
              <a:buSzPts val="1600"/>
              <a:buFont typeface="Arial"/>
              <a:buNone/>
            </a:pPr>
            <a:r>
              <a:rPr lang="en-US" sz="1600" b="0" i="0" u="none" strike="noStrike" cap="none">
                <a:solidFill>
                  <a:schemeClr val="lt1"/>
                </a:solidFill>
                <a:latin typeface="Open Sans"/>
                <a:ea typeface="Open Sans"/>
                <a:cs typeface="Open Sans"/>
                <a:sym typeface="Open Sans"/>
              </a:rPr>
              <a:t>Seattle University Capstone: Boardroom Analytics</a:t>
            </a:r>
            <a:endParaRPr/>
          </a:p>
        </p:txBody>
      </p:sp>
      <p:sp>
        <p:nvSpPr>
          <p:cNvPr id="183" name="Google Shape;183;p36"/>
          <p:cNvSpPr txBox="1">
            <a:spLocks noGrp="1"/>
          </p:cNvSpPr>
          <p:nvPr>
            <p:ph type="body" idx="2"/>
          </p:nvPr>
        </p:nvSpPr>
        <p:spPr>
          <a:xfrm>
            <a:off x="230189" y="3225827"/>
            <a:ext cx="5152708" cy="324993"/>
          </a:xfrm>
          <a:prstGeom prst="rect">
            <a:avLst/>
          </a:prstGeom>
          <a:noFill/>
          <a:ln>
            <a:noFill/>
          </a:ln>
        </p:spPr>
        <p:txBody>
          <a:bodyPr spcFirstLastPara="1" wrap="square" lIns="21950" tIns="10975" rIns="21950" bIns="10975" anchor="t" anchorCtr="0">
            <a:noAutofit/>
          </a:bodyPr>
          <a:lstStyle/>
          <a:p>
            <a:pPr marL="0" marR="0" lvl="0" indent="0" algn="l" rtl="0">
              <a:spcBef>
                <a:spcPts val="0"/>
              </a:spcBef>
              <a:spcAft>
                <a:spcPts val="0"/>
              </a:spcAft>
              <a:buClr>
                <a:schemeClr val="lt1"/>
              </a:buClr>
              <a:buSzPts val="1600"/>
              <a:buFont typeface="Arial"/>
              <a:buNone/>
            </a:pPr>
            <a:r>
              <a:rPr lang="en-US"/>
              <a:t>Zillow Decision Science</a:t>
            </a:r>
            <a:endParaRPr/>
          </a:p>
        </p:txBody>
      </p:sp>
      <p:sp>
        <p:nvSpPr>
          <p:cNvPr id="184" name="Google Shape;184;p36"/>
          <p:cNvSpPr txBox="1">
            <a:spLocks noGrp="1"/>
          </p:cNvSpPr>
          <p:nvPr>
            <p:ph type="body" idx="3"/>
          </p:nvPr>
        </p:nvSpPr>
        <p:spPr>
          <a:xfrm>
            <a:off x="230189" y="1935157"/>
            <a:ext cx="8597863" cy="833437"/>
          </a:xfrm>
          <a:prstGeom prst="rect">
            <a:avLst/>
          </a:prstGeom>
          <a:noFill/>
          <a:ln>
            <a:noFill/>
          </a:ln>
        </p:spPr>
        <p:txBody>
          <a:bodyPr spcFirstLastPara="1" wrap="square" lIns="21950" tIns="10975" rIns="21950" bIns="10975" anchor="b" anchorCtr="0">
            <a:noAutofit/>
          </a:bodyPr>
          <a:lstStyle/>
          <a:p>
            <a:pPr marL="0" marR="0" lvl="0" indent="0" algn="l" rtl="0">
              <a:spcBef>
                <a:spcPts val="0"/>
              </a:spcBef>
              <a:spcAft>
                <a:spcPts val="0"/>
              </a:spcAft>
              <a:buClr>
                <a:srgbClr val="FFFFFF"/>
              </a:buClr>
              <a:buSzPts val="2800"/>
              <a:buFont typeface="Arial"/>
              <a:buNone/>
            </a:pPr>
            <a:r>
              <a:rPr lang="en-US" sz="2800" b="0" i="0" u="none" strike="noStrike" cap="none">
                <a:solidFill>
                  <a:srgbClr val="FFFFFF"/>
                </a:solidFill>
                <a:latin typeface="Open Sans SemiBold"/>
                <a:ea typeface="Open Sans SemiBold"/>
                <a:cs typeface="Open Sans SemiBold"/>
                <a:sym typeface="Open Sans SemiBold"/>
              </a:rPr>
              <a:t>ZILLOW GROUP &amp; SMARKETING ATTRIBUTION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grpSp>
        <p:nvGrpSpPr>
          <p:cNvPr id="421" name="Google Shape;421;p54"/>
          <p:cNvGrpSpPr/>
          <p:nvPr/>
        </p:nvGrpSpPr>
        <p:grpSpPr>
          <a:xfrm>
            <a:off x="2435468" y="1664398"/>
            <a:ext cx="4343159" cy="3083810"/>
            <a:chOff x="2406857" y="1664397"/>
            <a:chExt cx="4343159" cy="3083810"/>
          </a:xfrm>
        </p:grpSpPr>
        <p:pic>
          <p:nvPicPr>
            <p:cNvPr id="422" name="Google Shape;422;p54"/>
            <p:cNvPicPr preferRelativeResize="0"/>
            <p:nvPr/>
          </p:nvPicPr>
          <p:blipFill rotWithShape="1">
            <a:blip r:embed="rId3">
              <a:alphaModFix/>
            </a:blip>
            <a:srcRect/>
            <a:stretch/>
          </p:blipFill>
          <p:spPr>
            <a:xfrm>
              <a:off x="4595678" y="1664398"/>
              <a:ext cx="2154338" cy="3083809"/>
            </a:xfrm>
            <a:prstGeom prst="rect">
              <a:avLst/>
            </a:prstGeom>
            <a:noFill/>
            <a:ln w="9525" cap="flat" cmpd="sng">
              <a:solidFill>
                <a:srgbClr val="BFBFBF"/>
              </a:solidFill>
              <a:prstDash val="solid"/>
              <a:round/>
              <a:headEnd type="none" w="sm" len="sm"/>
              <a:tailEnd type="none" w="sm" len="sm"/>
            </a:ln>
          </p:spPr>
        </p:pic>
        <p:pic>
          <p:nvPicPr>
            <p:cNvPr id="423" name="Google Shape;423;p54"/>
            <p:cNvPicPr preferRelativeResize="0"/>
            <p:nvPr/>
          </p:nvPicPr>
          <p:blipFill rotWithShape="1">
            <a:blip r:embed="rId4">
              <a:alphaModFix/>
            </a:blip>
            <a:srcRect b="7239"/>
            <a:stretch/>
          </p:blipFill>
          <p:spPr>
            <a:xfrm>
              <a:off x="2406857" y="1664397"/>
              <a:ext cx="2148514" cy="3083810"/>
            </a:xfrm>
            <a:prstGeom prst="rect">
              <a:avLst/>
            </a:prstGeom>
            <a:noFill/>
            <a:ln w="9525" cap="flat" cmpd="sng">
              <a:solidFill>
                <a:srgbClr val="BFBFBF"/>
              </a:solidFill>
              <a:prstDash val="solid"/>
              <a:round/>
              <a:headEnd type="none" w="sm" len="sm"/>
              <a:tailEnd type="none" w="sm" len="sm"/>
            </a:ln>
          </p:spPr>
        </p:pic>
      </p:grpSp>
      <p:grpSp>
        <p:nvGrpSpPr>
          <p:cNvPr id="424" name="Google Shape;424;p54"/>
          <p:cNvGrpSpPr/>
          <p:nvPr/>
        </p:nvGrpSpPr>
        <p:grpSpPr>
          <a:xfrm>
            <a:off x="2091892" y="402336"/>
            <a:ext cx="5030313" cy="1697731"/>
            <a:chOff x="864577" y="1747348"/>
            <a:chExt cx="7620000" cy="2571750"/>
          </a:xfrm>
        </p:grpSpPr>
        <p:pic>
          <p:nvPicPr>
            <p:cNvPr id="425" name="Google Shape;425;p54" descr="Image result for handshake cartoon"/>
            <p:cNvPicPr preferRelativeResize="0"/>
            <p:nvPr/>
          </p:nvPicPr>
          <p:blipFill rotWithShape="1">
            <a:blip r:embed="rId5">
              <a:alphaModFix/>
            </a:blip>
            <a:srcRect/>
            <a:stretch/>
          </p:blipFill>
          <p:spPr>
            <a:xfrm>
              <a:off x="864577" y="1747348"/>
              <a:ext cx="7620000" cy="2571750"/>
            </a:xfrm>
            <a:prstGeom prst="rect">
              <a:avLst/>
            </a:prstGeom>
            <a:noFill/>
            <a:ln>
              <a:noFill/>
            </a:ln>
          </p:spPr>
        </p:pic>
        <p:sp>
          <p:nvSpPr>
            <p:cNvPr id="426" name="Google Shape;426;p54"/>
            <p:cNvSpPr/>
            <p:nvPr/>
          </p:nvSpPr>
          <p:spPr>
            <a:xfrm>
              <a:off x="1341690" y="1888621"/>
              <a:ext cx="1862983" cy="1495514"/>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Open Sans"/>
                  <a:ea typeface="Open Sans"/>
                  <a:cs typeface="Open Sans"/>
                  <a:sym typeface="Open Sans"/>
                </a:rPr>
                <a:t>Home Shopper</a:t>
              </a:r>
              <a:endParaRPr/>
            </a:p>
          </p:txBody>
        </p:sp>
        <p:sp>
          <p:nvSpPr>
            <p:cNvPr id="427" name="Google Shape;427;p54"/>
            <p:cNvSpPr/>
            <p:nvPr/>
          </p:nvSpPr>
          <p:spPr>
            <a:xfrm>
              <a:off x="6246976" y="1888621"/>
              <a:ext cx="1862983" cy="1495514"/>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Open Sans"/>
                  <a:ea typeface="Open Sans"/>
                  <a:cs typeface="Open Sans"/>
                  <a:sym typeface="Open Sans"/>
                </a:rPr>
                <a:t>Real Estate Agent </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5"/>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Let’s talk about this handshake</a:t>
            </a:r>
            <a:endParaRPr/>
          </a:p>
        </p:txBody>
      </p:sp>
      <p:pic>
        <p:nvPicPr>
          <p:cNvPr id="434" name="Google Shape;434;p55"/>
          <p:cNvPicPr preferRelativeResize="0"/>
          <p:nvPr/>
        </p:nvPicPr>
        <p:blipFill rotWithShape="1">
          <a:blip r:embed="rId3">
            <a:alphaModFix/>
          </a:blip>
          <a:srcRect/>
          <a:stretch/>
        </p:blipFill>
        <p:spPr>
          <a:xfrm>
            <a:off x="2170632" y="688760"/>
            <a:ext cx="4631821" cy="3934558"/>
          </a:xfrm>
          <a:prstGeom prst="rect">
            <a:avLst/>
          </a:prstGeom>
          <a:noFill/>
          <a:ln w="9525" cap="flat" cmpd="sng">
            <a:solidFill>
              <a:schemeClr val="lt1"/>
            </a:solidFill>
            <a:prstDash val="solid"/>
            <a:round/>
            <a:headEnd type="none" w="sm" len="sm"/>
            <a:tailEnd type="none" w="sm" len="sm"/>
          </a:ln>
        </p:spPr>
      </p:pic>
      <p:sp>
        <p:nvSpPr>
          <p:cNvPr id="435" name="Google Shape;435;p55"/>
          <p:cNvSpPr/>
          <p:nvPr/>
        </p:nvSpPr>
        <p:spPr>
          <a:xfrm rot="3600000">
            <a:off x="6810999" y="3627692"/>
            <a:ext cx="598205" cy="897309"/>
          </a:xfrm>
          <a:prstGeom prst="downArrow">
            <a:avLst>
              <a:gd name="adj1" fmla="val 50000"/>
              <a:gd name="adj2" fmla="val 50000"/>
            </a:avLst>
          </a:prstGeom>
          <a:solidFill>
            <a:srgbClr val="53B50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36" name="Google Shape;436;p55"/>
          <p:cNvSpPr/>
          <p:nvPr/>
        </p:nvSpPr>
        <p:spPr>
          <a:xfrm rot="-7103389">
            <a:off x="1417416" y="633489"/>
            <a:ext cx="598205" cy="897309"/>
          </a:xfrm>
          <a:prstGeom prst="downArrow">
            <a:avLst>
              <a:gd name="adj1" fmla="val 50000"/>
              <a:gd name="adj2" fmla="val 50000"/>
            </a:avLst>
          </a:prstGeom>
          <a:solidFill>
            <a:srgbClr val="53B50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6"/>
          <p:cNvSpPr txBox="1">
            <a:spLocks noGrp="1"/>
          </p:cNvSpPr>
          <p:nvPr>
            <p:ph type="body" idx="1"/>
          </p:nvPr>
        </p:nvSpPr>
        <p:spPr>
          <a:xfrm>
            <a:off x="322385" y="499664"/>
            <a:ext cx="3425188" cy="400537"/>
          </a:xfrm>
          <a:prstGeom prst="rect">
            <a:avLst/>
          </a:prstGeom>
          <a:noFill/>
          <a:ln>
            <a:noFill/>
          </a:ln>
        </p:spPr>
        <p:txBody>
          <a:bodyPr spcFirstLastPara="1" wrap="square" lIns="21950" tIns="10975" rIns="21950" bIns="10975" anchor="b"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Lots of buyers</a:t>
            </a:r>
            <a:endParaRPr/>
          </a:p>
        </p:txBody>
      </p:sp>
      <p:pic>
        <p:nvPicPr>
          <p:cNvPr id="443" name="Google Shape;443;p56" descr="http://dropmate.in/assets/images/google-slides-350x350-16.png"/>
          <p:cNvPicPr preferRelativeResize="0"/>
          <p:nvPr/>
        </p:nvPicPr>
        <p:blipFill rotWithShape="1">
          <a:blip r:embed="rId3">
            <a:alphaModFix/>
          </a:blip>
          <a:srcRect/>
          <a:stretch/>
        </p:blipFill>
        <p:spPr>
          <a:xfrm>
            <a:off x="322385" y="1684900"/>
            <a:ext cx="690831" cy="690831"/>
          </a:xfrm>
          <a:prstGeom prst="rect">
            <a:avLst/>
          </a:prstGeom>
          <a:noFill/>
          <a:ln>
            <a:noFill/>
          </a:ln>
        </p:spPr>
      </p:pic>
      <p:pic>
        <p:nvPicPr>
          <p:cNvPr id="444" name="Google Shape;444;p56" descr="http://dropmate.in/assets/images/google-slides-350x350-16.png"/>
          <p:cNvPicPr preferRelativeResize="0"/>
          <p:nvPr/>
        </p:nvPicPr>
        <p:blipFill rotWithShape="1">
          <a:blip r:embed="rId3">
            <a:alphaModFix/>
          </a:blip>
          <a:srcRect/>
          <a:stretch/>
        </p:blipFill>
        <p:spPr>
          <a:xfrm>
            <a:off x="1013216" y="1684900"/>
            <a:ext cx="690831" cy="690831"/>
          </a:xfrm>
          <a:prstGeom prst="rect">
            <a:avLst/>
          </a:prstGeom>
          <a:noFill/>
          <a:ln>
            <a:noFill/>
          </a:ln>
        </p:spPr>
      </p:pic>
      <p:pic>
        <p:nvPicPr>
          <p:cNvPr id="445" name="Google Shape;445;p56" descr="http://dropmate.in/assets/images/google-slides-350x350-16.png"/>
          <p:cNvPicPr preferRelativeResize="0"/>
          <p:nvPr/>
        </p:nvPicPr>
        <p:blipFill rotWithShape="1">
          <a:blip r:embed="rId3">
            <a:alphaModFix/>
          </a:blip>
          <a:srcRect/>
          <a:stretch/>
        </p:blipFill>
        <p:spPr>
          <a:xfrm>
            <a:off x="1704047" y="1684900"/>
            <a:ext cx="690831" cy="690831"/>
          </a:xfrm>
          <a:prstGeom prst="rect">
            <a:avLst/>
          </a:prstGeom>
          <a:noFill/>
          <a:ln>
            <a:noFill/>
          </a:ln>
        </p:spPr>
      </p:pic>
      <p:pic>
        <p:nvPicPr>
          <p:cNvPr id="446" name="Google Shape;446;p56" descr="http://dropmate.in/assets/images/google-slides-350x350-16.png"/>
          <p:cNvPicPr preferRelativeResize="0"/>
          <p:nvPr/>
        </p:nvPicPr>
        <p:blipFill rotWithShape="1">
          <a:blip r:embed="rId3">
            <a:alphaModFix/>
          </a:blip>
          <a:srcRect/>
          <a:stretch/>
        </p:blipFill>
        <p:spPr>
          <a:xfrm>
            <a:off x="2394878" y="1684900"/>
            <a:ext cx="690831" cy="690831"/>
          </a:xfrm>
          <a:prstGeom prst="rect">
            <a:avLst/>
          </a:prstGeom>
          <a:noFill/>
          <a:ln>
            <a:noFill/>
          </a:ln>
        </p:spPr>
      </p:pic>
      <p:pic>
        <p:nvPicPr>
          <p:cNvPr id="447" name="Google Shape;447;p56" descr="http://dropmate.in/assets/images/google-slides-350x350-16.png"/>
          <p:cNvPicPr preferRelativeResize="0"/>
          <p:nvPr/>
        </p:nvPicPr>
        <p:blipFill rotWithShape="1">
          <a:blip r:embed="rId3">
            <a:alphaModFix/>
          </a:blip>
          <a:srcRect/>
          <a:stretch/>
        </p:blipFill>
        <p:spPr>
          <a:xfrm>
            <a:off x="3056742" y="1684900"/>
            <a:ext cx="690831" cy="690831"/>
          </a:xfrm>
          <a:prstGeom prst="rect">
            <a:avLst/>
          </a:prstGeom>
          <a:noFill/>
          <a:ln>
            <a:noFill/>
          </a:ln>
        </p:spPr>
      </p:pic>
      <p:pic>
        <p:nvPicPr>
          <p:cNvPr id="448" name="Google Shape;448;p56" descr="http://dropmate.in/assets/images/google-slides-350x350-16.png"/>
          <p:cNvPicPr preferRelativeResize="0"/>
          <p:nvPr/>
        </p:nvPicPr>
        <p:blipFill rotWithShape="1">
          <a:blip r:embed="rId3">
            <a:alphaModFix/>
          </a:blip>
          <a:srcRect/>
          <a:stretch/>
        </p:blipFill>
        <p:spPr>
          <a:xfrm>
            <a:off x="322385" y="2375731"/>
            <a:ext cx="690831" cy="690831"/>
          </a:xfrm>
          <a:prstGeom prst="rect">
            <a:avLst/>
          </a:prstGeom>
          <a:noFill/>
          <a:ln>
            <a:noFill/>
          </a:ln>
        </p:spPr>
      </p:pic>
      <p:pic>
        <p:nvPicPr>
          <p:cNvPr id="449" name="Google Shape;449;p56" descr="http://dropmate.in/assets/images/google-slides-350x350-16.png"/>
          <p:cNvPicPr preferRelativeResize="0"/>
          <p:nvPr/>
        </p:nvPicPr>
        <p:blipFill rotWithShape="1">
          <a:blip r:embed="rId3">
            <a:alphaModFix/>
          </a:blip>
          <a:srcRect/>
          <a:stretch/>
        </p:blipFill>
        <p:spPr>
          <a:xfrm>
            <a:off x="1013216" y="2375731"/>
            <a:ext cx="690831" cy="690831"/>
          </a:xfrm>
          <a:prstGeom prst="rect">
            <a:avLst/>
          </a:prstGeom>
          <a:noFill/>
          <a:ln>
            <a:noFill/>
          </a:ln>
        </p:spPr>
      </p:pic>
      <p:pic>
        <p:nvPicPr>
          <p:cNvPr id="450" name="Google Shape;450;p56" descr="http://dropmate.in/assets/images/google-slides-350x350-16.png"/>
          <p:cNvPicPr preferRelativeResize="0"/>
          <p:nvPr/>
        </p:nvPicPr>
        <p:blipFill rotWithShape="1">
          <a:blip r:embed="rId3">
            <a:alphaModFix/>
          </a:blip>
          <a:srcRect/>
          <a:stretch/>
        </p:blipFill>
        <p:spPr>
          <a:xfrm>
            <a:off x="1704047" y="2375731"/>
            <a:ext cx="690831" cy="690831"/>
          </a:xfrm>
          <a:prstGeom prst="rect">
            <a:avLst/>
          </a:prstGeom>
          <a:noFill/>
          <a:ln>
            <a:noFill/>
          </a:ln>
        </p:spPr>
      </p:pic>
      <p:pic>
        <p:nvPicPr>
          <p:cNvPr id="451" name="Google Shape;451;p56" descr="http://dropmate.in/assets/images/google-slides-350x350-16.png"/>
          <p:cNvPicPr preferRelativeResize="0"/>
          <p:nvPr/>
        </p:nvPicPr>
        <p:blipFill rotWithShape="1">
          <a:blip r:embed="rId3">
            <a:alphaModFix/>
          </a:blip>
          <a:srcRect/>
          <a:stretch/>
        </p:blipFill>
        <p:spPr>
          <a:xfrm>
            <a:off x="2394878" y="2375731"/>
            <a:ext cx="690831" cy="690831"/>
          </a:xfrm>
          <a:prstGeom prst="rect">
            <a:avLst/>
          </a:prstGeom>
          <a:noFill/>
          <a:ln>
            <a:noFill/>
          </a:ln>
        </p:spPr>
      </p:pic>
      <p:pic>
        <p:nvPicPr>
          <p:cNvPr id="452" name="Google Shape;452;p56" descr="http://dropmate.in/assets/images/google-slides-350x350-16.png"/>
          <p:cNvPicPr preferRelativeResize="0"/>
          <p:nvPr/>
        </p:nvPicPr>
        <p:blipFill rotWithShape="1">
          <a:blip r:embed="rId3">
            <a:alphaModFix/>
          </a:blip>
          <a:srcRect/>
          <a:stretch/>
        </p:blipFill>
        <p:spPr>
          <a:xfrm>
            <a:off x="3056742" y="2375731"/>
            <a:ext cx="690831" cy="690831"/>
          </a:xfrm>
          <a:prstGeom prst="rect">
            <a:avLst/>
          </a:prstGeom>
          <a:noFill/>
          <a:ln>
            <a:noFill/>
          </a:ln>
        </p:spPr>
      </p:pic>
      <p:pic>
        <p:nvPicPr>
          <p:cNvPr id="453" name="Google Shape;453;p56" descr="http://dropmate.in/assets/images/google-slides-350x350-16.png"/>
          <p:cNvPicPr preferRelativeResize="0"/>
          <p:nvPr/>
        </p:nvPicPr>
        <p:blipFill rotWithShape="1">
          <a:blip r:embed="rId3">
            <a:alphaModFix/>
          </a:blip>
          <a:srcRect/>
          <a:stretch/>
        </p:blipFill>
        <p:spPr>
          <a:xfrm>
            <a:off x="322385" y="3066562"/>
            <a:ext cx="690831" cy="690831"/>
          </a:xfrm>
          <a:prstGeom prst="rect">
            <a:avLst/>
          </a:prstGeom>
          <a:noFill/>
          <a:ln>
            <a:noFill/>
          </a:ln>
        </p:spPr>
      </p:pic>
      <p:pic>
        <p:nvPicPr>
          <p:cNvPr id="454" name="Google Shape;454;p56" descr="http://dropmate.in/assets/images/google-slides-350x350-16.png"/>
          <p:cNvPicPr preferRelativeResize="0"/>
          <p:nvPr/>
        </p:nvPicPr>
        <p:blipFill rotWithShape="1">
          <a:blip r:embed="rId3">
            <a:alphaModFix/>
          </a:blip>
          <a:srcRect/>
          <a:stretch/>
        </p:blipFill>
        <p:spPr>
          <a:xfrm>
            <a:off x="1013216" y="3066562"/>
            <a:ext cx="690831" cy="690831"/>
          </a:xfrm>
          <a:prstGeom prst="rect">
            <a:avLst/>
          </a:prstGeom>
          <a:noFill/>
          <a:ln>
            <a:noFill/>
          </a:ln>
        </p:spPr>
      </p:pic>
      <p:pic>
        <p:nvPicPr>
          <p:cNvPr id="455" name="Google Shape;455;p56" descr="http://dropmate.in/assets/images/google-slides-350x350-16.png"/>
          <p:cNvPicPr preferRelativeResize="0"/>
          <p:nvPr/>
        </p:nvPicPr>
        <p:blipFill rotWithShape="1">
          <a:blip r:embed="rId3">
            <a:alphaModFix/>
          </a:blip>
          <a:srcRect/>
          <a:stretch/>
        </p:blipFill>
        <p:spPr>
          <a:xfrm>
            <a:off x="1704047" y="3066562"/>
            <a:ext cx="690831" cy="690831"/>
          </a:xfrm>
          <a:prstGeom prst="rect">
            <a:avLst/>
          </a:prstGeom>
          <a:noFill/>
          <a:ln>
            <a:noFill/>
          </a:ln>
        </p:spPr>
      </p:pic>
      <p:pic>
        <p:nvPicPr>
          <p:cNvPr id="456" name="Google Shape;456;p56" descr="http://dropmate.in/assets/images/google-slides-350x350-16.png"/>
          <p:cNvPicPr preferRelativeResize="0"/>
          <p:nvPr/>
        </p:nvPicPr>
        <p:blipFill rotWithShape="1">
          <a:blip r:embed="rId3">
            <a:alphaModFix/>
          </a:blip>
          <a:srcRect/>
          <a:stretch/>
        </p:blipFill>
        <p:spPr>
          <a:xfrm>
            <a:off x="2394878" y="3066562"/>
            <a:ext cx="690831" cy="690831"/>
          </a:xfrm>
          <a:prstGeom prst="rect">
            <a:avLst/>
          </a:prstGeom>
          <a:noFill/>
          <a:ln>
            <a:noFill/>
          </a:ln>
        </p:spPr>
      </p:pic>
      <p:pic>
        <p:nvPicPr>
          <p:cNvPr id="457" name="Google Shape;457;p56" descr="http://dropmate.in/assets/images/google-slides-350x350-16.png"/>
          <p:cNvPicPr preferRelativeResize="0"/>
          <p:nvPr/>
        </p:nvPicPr>
        <p:blipFill rotWithShape="1">
          <a:blip r:embed="rId3">
            <a:alphaModFix/>
          </a:blip>
          <a:srcRect/>
          <a:stretch/>
        </p:blipFill>
        <p:spPr>
          <a:xfrm>
            <a:off x="3056742" y="3066562"/>
            <a:ext cx="690831" cy="690831"/>
          </a:xfrm>
          <a:prstGeom prst="rect">
            <a:avLst/>
          </a:prstGeom>
          <a:noFill/>
          <a:ln>
            <a:noFill/>
          </a:ln>
        </p:spPr>
      </p:pic>
      <p:pic>
        <p:nvPicPr>
          <p:cNvPr id="458" name="Google Shape;458;p56" descr="http://dropmate.in/assets/images/google-slides-350x350-16.png"/>
          <p:cNvPicPr preferRelativeResize="0"/>
          <p:nvPr/>
        </p:nvPicPr>
        <p:blipFill rotWithShape="1">
          <a:blip r:embed="rId3">
            <a:alphaModFix/>
          </a:blip>
          <a:srcRect/>
          <a:stretch/>
        </p:blipFill>
        <p:spPr>
          <a:xfrm>
            <a:off x="322385" y="3757393"/>
            <a:ext cx="690831" cy="690831"/>
          </a:xfrm>
          <a:prstGeom prst="rect">
            <a:avLst/>
          </a:prstGeom>
          <a:noFill/>
          <a:ln>
            <a:noFill/>
          </a:ln>
        </p:spPr>
      </p:pic>
      <p:pic>
        <p:nvPicPr>
          <p:cNvPr id="459" name="Google Shape;459;p56" descr="http://dropmate.in/assets/images/google-slides-350x350-16.png"/>
          <p:cNvPicPr preferRelativeResize="0"/>
          <p:nvPr/>
        </p:nvPicPr>
        <p:blipFill rotWithShape="1">
          <a:blip r:embed="rId3">
            <a:alphaModFix/>
          </a:blip>
          <a:srcRect/>
          <a:stretch/>
        </p:blipFill>
        <p:spPr>
          <a:xfrm>
            <a:off x="1013216" y="3757393"/>
            <a:ext cx="690831" cy="690831"/>
          </a:xfrm>
          <a:prstGeom prst="rect">
            <a:avLst/>
          </a:prstGeom>
          <a:noFill/>
          <a:ln>
            <a:noFill/>
          </a:ln>
        </p:spPr>
      </p:pic>
      <p:pic>
        <p:nvPicPr>
          <p:cNvPr id="460" name="Google Shape;460;p56" descr="http://dropmate.in/assets/images/google-slides-350x350-16.png"/>
          <p:cNvPicPr preferRelativeResize="0"/>
          <p:nvPr/>
        </p:nvPicPr>
        <p:blipFill rotWithShape="1">
          <a:blip r:embed="rId3">
            <a:alphaModFix/>
          </a:blip>
          <a:srcRect/>
          <a:stretch/>
        </p:blipFill>
        <p:spPr>
          <a:xfrm>
            <a:off x="1704047" y="3757393"/>
            <a:ext cx="690831" cy="690831"/>
          </a:xfrm>
          <a:prstGeom prst="rect">
            <a:avLst/>
          </a:prstGeom>
          <a:noFill/>
          <a:ln>
            <a:noFill/>
          </a:ln>
        </p:spPr>
      </p:pic>
      <p:pic>
        <p:nvPicPr>
          <p:cNvPr id="461" name="Google Shape;461;p56" descr="http://dropmate.in/assets/images/google-slides-350x350-16.png"/>
          <p:cNvPicPr preferRelativeResize="0"/>
          <p:nvPr/>
        </p:nvPicPr>
        <p:blipFill rotWithShape="1">
          <a:blip r:embed="rId3">
            <a:alphaModFix/>
          </a:blip>
          <a:srcRect/>
          <a:stretch/>
        </p:blipFill>
        <p:spPr>
          <a:xfrm>
            <a:off x="2394878" y="3757393"/>
            <a:ext cx="690831" cy="690831"/>
          </a:xfrm>
          <a:prstGeom prst="rect">
            <a:avLst/>
          </a:prstGeom>
          <a:noFill/>
          <a:ln>
            <a:noFill/>
          </a:ln>
        </p:spPr>
      </p:pic>
      <p:pic>
        <p:nvPicPr>
          <p:cNvPr id="462" name="Google Shape;462;p56" descr="http://dropmate.in/assets/images/google-slides-350x350-16.png"/>
          <p:cNvPicPr preferRelativeResize="0"/>
          <p:nvPr/>
        </p:nvPicPr>
        <p:blipFill rotWithShape="1">
          <a:blip r:embed="rId3">
            <a:alphaModFix/>
          </a:blip>
          <a:srcRect/>
          <a:stretch/>
        </p:blipFill>
        <p:spPr>
          <a:xfrm>
            <a:off x="3056742" y="3757393"/>
            <a:ext cx="690831" cy="690831"/>
          </a:xfrm>
          <a:prstGeom prst="rect">
            <a:avLst/>
          </a:prstGeom>
          <a:noFill/>
          <a:ln>
            <a:noFill/>
          </a:ln>
        </p:spPr>
      </p:pic>
      <p:pic>
        <p:nvPicPr>
          <p:cNvPr id="463" name="Google Shape;463;p56" descr="http://dropmate.in/assets/images/google-slides-350x350-16.png"/>
          <p:cNvPicPr preferRelativeResize="0"/>
          <p:nvPr/>
        </p:nvPicPr>
        <p:blipFill rotWithShape="1">
          <a:blip r:embed="rId3">
            <a:alphaModFix/>
          </a:blip>
          <a:srcRect/>
          <a:stretch/>
        </p:blipFill>
        <p:spPr>
          <a:xfrm>
            <a:off x="322385" y="994069"/>
            <a:ext cx="690831" cy="690831"/>
          </a:xfrm>
          <a:prstGeom prst="rect">
            <a:avLst/>
          </a:prstGeom>
          <a:noFill/>
          <a:ln>
            <a:noFill/>
          </a:ln>
        </p:spPr>
      </p:pic>
      <p:pic>
        <p:nvPicPr>
          <p:cNvPr id="464" name="Google Shape;464;p56" descr="http://dropmate.in/assets/images/google-slides-350x350-16.png"/>
          <p:cNvPicPr preferRelativeResize="0"/>
          <p:nvPr/>
        </p:nvPicPr>
        <p:blipFill rotWithShape="1">
          <a:blip r:embed="rId3">
            <a:alphaModFix/>
          </a:blip>
          <a:srcRect/>
          <a:stretch/>
        </p:blipFill>
        <p:spPr>
          <a:xfrm>
            <a:off x="1013216" y="994069"/>
            <a:ext cx="690831" cy="690831"/>
          </a:xfrm>
          <a:prstGeom prst="rect">
            <a:avLst/>
          </a:prstGeom>
          <a:noFill/>
          <a:ln>
            <a:noFill/>
          </a:ln>
        </p:spPr>
      </p:pic>
      <p:pic>
        <p:nvPicPr>
          <p:cNvPr id="465" name="Google Shape;465;p56" descr="http://dropmate.in/assets/images/google-slides-350x350-16.png"/>
          <p:cNvPicPr preferRelativeResize="0"/>
          <p:nvPr/>
        </p:nvPicPr>
        <p:blipFill rotWithShape="1">
          <a:blip r:embed="rId3">
            <a:alphaModFix/>
          </a:blip>
          <a:srcRect/>
          <a:stretch/>
        </p:blipFill>
        <p:spPr>
          <a:xfrm>
            <a:off x="1704047" y="994069"/>
            <a:ext cx="690831" cy="690831"/>
          </a:xfrm>
          <a:prstGeom prst="rect">
            <a:avLst/>
          </a:prstGeom>
          <a:noFill/>
          <a:ln>
            <a:noFill/>
          </a:ln>
        </p:spPr>
      </p:pic>
      <p:pic>
        <p:nvPicPr>
          <p:cNvPr id="466" name="Google Shape;466;p56" descr="http://dropmate.in/assets/images/google-slides-350x350-16.png"/>
          <p:cNvPicPr preferRelativeResize="0"/>
          <p:nvPr/>
        </p:nvPicPr>
        <p:blipFill rotWithShape="1">
          <a:blip r:embed="rId3">
            <a:alphaModFix/>
          </a:blip>
          <a:srcRect/>
          <a:stretch/>
        </p:blipFill>
        <p:spPr>
          <a:xfrm>
            <a:off x="2394878" y="994069"/>
            <a:ext cx="690831" cy="690831"/>
          </a:xfrm>
          <a:prstGeom prst="rect">
            <a:avLst/>
          </a:prstGeom>
          <a:noFill/>
          <a:ln>
            <a:noFill/>
          </a:ln>
        </p:spPr>
      </p:pic>
      <p:pic>
        <p:nvPicPr>
          <p:cNvPr id="467" name="Google Shape;467;p56" descr="http://dropmate.in/assets/images/google-slides-350x350-16.png"/>
          <p:cNvPicPr preferRelativeResize="0"/>
          <p:nvPr/>
        </p:nvPicPr>
        <p:blipFill rotWithShape="1">
          <a:blip r:embed="rId3">
            <a:alphaModFix/>
          </a:blip>
          <a:srcRect/>
          <a:stretch/>
        </p:blipFill>
        <p:spPr>
          <a:xfrm>
            <a:off x="3056742" y="994069"/>
            <a:ext cx="690831" cy="690831"/>
          </a:xfrm>
          <a:prstGeom prst="rect">
            <a:avLst/>
          </a:prstGeom>
          <a:noFill/>
          <a:ln>
            <a:noFill/>
          </a:ln>
        </p:spPr>
      </p:pic>
      <p:pic>
        <p:nvPicPr>
          <p:cNvPr id="468" name="Google Shape;468;p56" descr="http://mris.fnistools.com/images/uploads/Teams/752207/Content/2837540/My%20Images/what-to-insist-from-your-real-estate-agent.gif"/>
          <p:cNvPicPr preferRelativeResize="0"/>
          <p:nvPr/>
        </p:nvPicPr>
        <p:blipFill rotWithShape="1">
          <a:blip r:embed="rId4">
            <a:alphaModFix/>
          </a:blip>
          <a:srcRect/>
          <a:stretch/>
        </p:blipFill>
        <p:spPr>
          <a:xfrm>
            <a:off x="5814350" y="1640175"/>
            <a:ext cx="968957" cy="1043493"/>
          </a:xfrm>
          <a:prstGeom prst="rect">
            <a:avLst/>
          </a:prstGeom>
          <a:noFill/>
          <a:ln>
            <a:noFill/>
          </a:ln>
        </p:spPr>
      </p:pic>
      <p:pic>
        <p:nvPicPr>
          <p:cNvPr id="469" name="Google Shape;469;p56" descr="http://mris.fnistools.com/images/uploads/Teams/752207/Content/2837540/My%20Images/what-to-insist-from-your-real-estate-agent.gif"/>
          <p:cNvPicPr preferRelativeResize="0"/>
          <p:nvPr/>
        </p:nvPicPr>
        <p:blipFill rotWithShape="1">
          <a:blip r:embed="rId4">
            <a:alphaModFix/>
          </a:blip>
          <a:srcRect/>
          <a:stretch/>
        </p:blipFill>
        <p:spPr>
          <a:xfrm>
            <a:off x="5814351" y="2776477"/>
            <a:ext cx="968957" cy="1043493"/>
          </a:xfrm>
          <a:prstGeom prst="rect">
            <a:avLst/>
          </a:prstGeom>
          <a:noFill/>
          <a:ln>
            <a:noFill/>
          </a:ln>
        </p:spPr>
      </p:pic>
      <p:sp>
        <p:nvSpPr>
          <p:cNvPr id="470" name="Google Shape;470;p56"/>
          <p:cNvSpPr txBox="1"/>
          <p:nvPr/>
        </p:nvSpPr>
        <p:spPr>
          <a:xfrm>
            <a:off x="4238714" y="499664"/>
            <a:ext cx="4120228" cy="400537"/>
          </a:xfrm>
          <a:prstGeom prst="rect">
            <a:avLst/>
          </a:prstGeom>
          <a:noFill/>
          <a:ln>
            <a:noFill/>
          </a:ln>
        </p:spPr>
        <p:txBody>
          <a:bodyPr spcFirstLastPara="1" wrap="square" lIns="21950" tIns="10975" rIns="21950" bIns="10975" anchor="b"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000" b="1">
                <a:solidFill>
                  <a:schemeClr val="lt1"/>
                </a:solidFill>
                <a:latin typeface="Open Sans"/>
                <a:ea typeface="Open Sans"/>
                <a:cs typeface="Open Sans"/>
                <a:sym typeface="Open Sans"/>
              </a:rPr>
              <a:t>Fewer Zillow real estate agents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7"/>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Zillow needs more Premier Agents so this doesn’t happen</a:t>
            </a:r>
            <a:endParaRPr/>
          </a:p>
        </p:txBody>
      </p:sp>
      <p:pic>
        <p:nvPicPr>
          <p:cNvPr id="476" name="Google Shape;476;p57" descr="Image result for missed handshake gif"/>
          <p:cNvPicPr preferRelativeResize="0"/>
          <p:nvPr/>
        </p:nvPicPr>
        <p:blipFill rotWithShape="1">
          <a:blip r:embed="rId3">
            <a:alphaModFix/>
          </a:blip>
          <a:srcRect/>
          <a:stretch/>
        </p:blipFill>
        <p:spPr>
          <a:xfrm>
            <a:off x="1512918" y="940938"/>
            <a:ext cx="6043352" cy="33963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58" descr="Image result for person using telephone transparent"/>
          <p:cNvPicPr preferRelativeResize="0"/>
          <p:nvPr/>
        </p:nvPicPr>
        <p:blipFill rotWithShape="1">
          <a:blip r:embed="rId3">
            <a:alphaModFix/>
          </a:blip>
          <a:srcRect/>
          <a:stretch/>
        </p:blipFill>
        <p:spPr>
          <a:xfrm>
            <a:off x="7269584" y="3249848"/>
            <a:ext cx="1197893" cy="1321425"/>
          </a:xfrm>
          <a:prstGeom prst="rect">
            <a:avLst/>
          </a:prstGeom>
          <a:noFill/>
          <a:ln>
            <a:noFill/>
          </a:ln>
        </p:spPr>
      </p:pic>
      <p:sp>
        <p:nvSpPr>
          <p:cNvPr id="483" name="Google Shape;483;p58"/>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Simple acquisition flow</a:t>
            </a:r>
            <a:endParaRPr/>
          </a:p>
        </p:txBody>
      </p:sp>
      <p:pic>
        <p:nvPicPr>
          <p:cNvPr id="484" name="Google Shape;484;p58" descr="https://www.cibc.com/content/dam/personal_banking/ways_to_bank/images/manage-acct-banner.png/_jcr_content/renditions/cq5dam.web.1280.1280.png"/>
          <p:cNvPicPr preferRelativeResize="0"/>
          <p:nvPr/>
        </p:nvPicPr>
        <p:blipFill rotWithShape="1">
          <a:blip r:embed="rId4">
            <a:alphaModFix/>
          </a:blip>
          <a:srcRect/>
          <a:stretch/>
        </p:blipFill>
        <p:spPr>
          <a:xfrm>
            <a:off x="3044062" y="3249848"/>
            <a:ext cx="2711880" cy="1321425"/>
          </a:xfrm>
          <a:prstGeom prst="rect">
            <a:avLst/>
          </a:prstGeom>
          <a:noFill/>
          <a:ln>
            <a:noFill/>
          </a:ln>
        </p:spPr>
      </p:pic>
      <p:pic>
        <p:nvPicPr>
          <p:cNvPr id="485" name="Google Shape;485;p58" descr="https://privateeye.com.au/wp-content/uploads/2015/10/woman_laptop.png"/>
          <p:cNvPicPr preferRelativeResize="0"/>
          <p:nvPr/>
        </p:nvPicPr>
        <p:blipFill rotWithShape="1">
          <a:blip r:embed="rId5">
            <a:alphaModFix/>
          </a:blip>
          <a:srcRect/>
          <a:stretch/>
        </p:blipFill>
        <p:spPr>
          <a:xfrm>
            <a:off x="322385" y="665042"/>
            <a:ext cx="1813986" cy="1222627"/>
          </a:xfrm>
          <a:prstGeom prst="rect">
            <a:avLst/>
          </a:prstGeom>
          <a:noFill/>
          <a:ln>
            <a:noFill/>
          </a:ln>
        </p:spPr>
      </p:pic>
      <p:pic>
        <p:nvPicPr>
          <p:cNvPr id="486" name="Google Shape;486;p58"/>
          <p:cNvPicPr preferRelativeResize="0"/>
          <p:nvPr/>
        </p:nvPicPr>
        <p:blipFill rotWithShape="1">
          <a:blip r:embed="rId6">
            <a:alphaModFix/>
          </a:blip>
          <a:srcRect/>
          <a:stretch/>
        </p:blipFill>
        <p:spPr>
          <a:xfrm>
            <a:off x="2928581" y="1276355"/>
            <a:ext cx="2926303" cy="670664"/>
          </a:xfrm>
          <a:prstGeom prst="rect">
            <a:avLst/>
          </a:prstGeom>
          <a:noFill/>
          <a:ln>
            <a:noFill/>
          </a:ln>
        </p:spPr>
      </p:pic>
      <p:pic>
        <p:nvPicPr>
          <p:cNvPr id="487" name="Google Shape;487;p58"/>
          <p:cNvPicPr preferRelativeResize="0"/>
          <p:nvPr/>
        </p:nvPicPr>
        <p:blipFill rotWithShape="1">
          <a:blip r:embed="rId7">
            <a:alphaModFix/>
          </a:blip>
          <a:srcRect t="1" r="51205" b="5822"/>
          <a:stretch/>
        </p:blipFill>
        <p:spPr>
          <a:xfrm>
            <a:off x="322385" y="1912340"/>
            <a:ext cx="1813986" cy="232811"/>
          </a:xfrm>
          <a:prstGeom prst="rect">
            <a:avLst/>
          </a:prstGeom>
          <a:noFill/>
          <a:ln>
            <a:noFill/>
          </a:ln>
        </p:spPr>
      </p:pic>
      <p:sp>
        <p:nvSpPr>
          <p:cNvPr id="488" name="Google Shape;488;p58"/>
          <p:cNvSpPr/>
          <p:nvPr/>
        </p:nvSpPr>
        <p:spPr>
          <a:xfrm>
            <a:off x="2236748" y="1430288"/>
            <a:ext cx="540402" cy="324890"/>
          </a:xfrm>
          <a:prstGeom prst="rightArrow">
            <a:avLst>
              <a:gd name="adj1" fmla="val 50000"/>
              <a:gd name="adj2" fmla="val 50000"/>
            </a:avLst>
          </a:prstGeom>
          <a:solidFill>
            <a:srgbClr val="53B50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489" name="Google Shape;489;p58" descr="Image result for pointer click icon large"/>
          <p:cNvPicPr preferRelativeResize="0"/>
          <p:nvPr/>
        </p:nvPicPr>
        <p:blipFill rotWithShape="1">
          <a:blip r:embed="rId8">
            <a:alphaModFix/>
          </a:blip>
          <a:srcRect/>
          <a:stretch/>
        </p:blipFill>
        <p:spPr>
          <a:xfrm>
            <a:off x="9235440" y="3323723"/>
            <a:ext cx="1311000" cy="984389"/>
          </a:xfrm>
          <a:prstGeom prst="rect">
            <a:avLst/>
          </a:prstGeom>
          <a:noFill/>
          <a:ln>
            <a:noFill/>
          </a:ln>
        </p:spPr>
      </p:pic>
      <p:pic>
        <p:nvPicPr>
          <p:cNvPr id="490" name="Google Shape;490;p58" descr="Image result for pointer click icon large"/>
          <p:cNvPicPr preferRelativeResize="0"/>
          <p:nvPr/>
        </p:nvPicPr>
        <p:blipFill rotWithShape="1">
          <a:blip r:embed="rId8">
            <a:alphaModFix/>
          </a:blip>
          <a:srcRect r="56489"/>
          <a:stretch/>
        </p:blipFill>
        <p:spPr>
          <a:xfrm>
            <a:off x="5375360" y="1201218"/>
            <a:ext cx="479524" cy="827527"/>
          </a:xfrm>
          <a:prstGeom prst="rect">
            <a:avLst/>
          </a:prstGeom>
          <a:noFill/>
          <a:ln>
            <a:noFill/>
          </a:ln>
        </p:spPr>
      </p:pic>
      <p:pic>
        <p:nvPicPr>
          <p:cNvPr id="491" name="Google Shape;491;p58"/>
          <p:cNvPicPr preferRelativeResize="0"/>
          <p:nvPr/>
        </p:nvPicPr>
        <p:blipFill rotWithShape="1">
          <a:blip r:embed="rId9">
            <a:alphaModFix/>
          </a:blip>
          <a:srcRect l="6522" t="5396" r="6771" b="4740"/>
          <a:stretch/>
        </p:blipFill>
        <p:spPr>
          <a:xfrm>
            <a:off x="6698148" y="716560"/>
            <a:ext cx="2082099" cy="1882018"/>
          </a:xfrm>
          <a:prstGeom prst="rect">
            <a:avLst/>
          </a:prstGeom>
          <a:noFill/>
          <a:ln w="9525" cap="flat" cmpd="sng">
            <a:solidFill>
              <a:schemeClr val="lt1"/>
            </a:solidFill>
            <a:prstDash val="solid"/>
            <a:round/>
            <a:headEnd type="none" w="sm" len="sm"/>
            <a:tailEnd type="none" w="sm" len="sm"/>
          </a:ln>
        </p:spPr>
      </p:pic>
      <p:sp>
        <p:nvSpPr>
          <p:cNvPr id="492" name="Google Shape;492;p58"/>
          <p:cNvSpPr/>
          <p:nvPr/>
        </p:nvSpPr>
        <p:spPr>
          <a:xfrm>
            <a:off x="6006315" y="1449242"/>
            <a:ext cx="540402" cy="324890"/>
          </a:xfrm>
          <a:prstGeom prst="rightArrow">
            <a:avLst>
              <a:gd name="adj1" fmla="val 50000"/>
              <a:gd name="adj2" fmla="val 50000"/>
            </a:avLst>
          </a:prstGeom>
          <a:solidFill>
            <a:srgbClr val="53B50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493" name="Google Shape;493;p58" descr="Image result for zillow logo transparent"/>
          <p:cNvPicPr preferRelativeResize="0"/>
          <p:nvPr/>
        </p:nvPicPr>
        <p:blipFill rotWithShape="1">
          <a:blip r:embed="rId10">
            <a:alphaModFix/>
          </a:blip>
          <a:srcRect/>
          <a:stretch/>
        </p:blipFill>
        <p:spPr>
          <a:xfrm>
            <a:off x="7584989" y="4293547"/>
            <a:ext cx="308413" cy="277726"/>
          </a:xfrm>
          <a:prstGeom prst="rect">
            <a:avLst/>
          </a:prstGeom>
          <a:noFill/>
          <a:ln>
            <a:noFill/>
          </a:ln>
        </p:spPr>
      </p:pic>
      <p:sp>
        <p:nvSpPr>
          <p:cNvPr id="494" name="Google Shape;494;p58"/>
          <p:cNvSpPr/>
          <p:nvPr/>
        </p:nvSpPr>
        <p:spPr>
          <a:xfrm rot="5400000">
            <a:off x="7560623" y="2793450"/>
            <a:ext cx="492897" cy="324890"/>
          </a:xfrm>
          <a:prstGeom prst="rightArrow">
            <a:avLst>
              <a:gd name="adj1" fmla="val 50000"/>
              <a:gd name="adj2" fmla="val 50000"/>
            </a:avLst>
          </a:prstGeom>
          <a:solidFill>
            <a:srgbClr val="53B50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495" name="Google Shape;495;p58" descr="https://privateeye.com.au/wp-content/uploads/2015/10/woman_laptop.png"/>
          <p:cNvPicPr preferRelativeResize="0"/>
          <p:nvPr/>
        </p:nvPicPr>
        <p:blipFill rotWithShape="1">
          <a:blip r:embed="rId5">
            <a:alphaModFix/>
          </a:blip>
          <a:srcRect l="48626" r="14664" b="30614"/>
          <a:stretch/>
        </p:blipFill>
        <p:spPr>
          <a:xfrm>
            <a:off x="645588" y="2826548"/>
            <a:ext cx="1399260" cy="1782569"/>
          </a:xfrm>
          <a:prstGeom prst="rect">
            <a:avLst/>
          </a:prstGeom>
          <a:noFill/>
          <a:ln>
            <a:noFill/>
          </a:ln>
        </p:spPr>
      </p:pic>
      <p:pic>
        <p:nvPicPr>
          <p:cNvPr id="496" name="Google Shape;496;p58" descr="Image result for zillow logo transparent"/>
          <p:cNvPicPr preferRelativeResize="0"/>
          <p:nvPr/>
        </p:nvPicPr>
        <p:blipFill rotWithShape="1">
          <a:blip r:embed="rId10">
            <a:alphaModFix/>
          </a:blip>
          <a:srcRect/>
          <a:stretch/>
        </p:blipFill>
        <p:spPr>
          <a:xfrm>
            <a:off x="4329171" y="3440107"/>
            <a:ext cx="308413" cy="277726"/>
          </a:xfrm>
          <a:prstGeom prst="rect">
            <a:avLst/>
          </a:prstGeom>
          <a:noFill/>
          <a:ln>
            <a:noFill/>
          </a:ln>
        </p:spPr>
      </p:pic>
      <p:sp>
        <p:nvSpPr>
          <p:cNvPr id="497" name="Google Shape;497;p58"/>
          <p:cNvSpPr/>
          <p:nvPr/>
        </p:nvSpPr>
        <p:spPr>
          <a:xfrm rot="10800000">
            <a:off x="6031008" y="3815917"/>
            <a:ext cx="492897" cy="324890"/>
          </a:xfrm>
          <a:prstGeom prst="rightArrow">
            <a:avLst>
              <a:gd name="adj1" fmla="val 50000"/>
              <a:gd name="adj2" fmla="val 50000"/>
            </a:avLst>
          </a:prstGeom>
          <a:solidFill>
            <a:srgbClr val="53B50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98" name="Google Shape;498;p58"/>
          <p:cNvSpPr/>
          <p:nvPr/>
        </p:nvSpPr>
        <p:spPr>
          <a:xfrm rot="10800000">
            <a:off x="2618924" y="3815917"/>
            <a:ext cx="492897" cy="324890"/>
          </a:xfrm>
          <a:prstGeom prst="rightArrow">
            <a:avLst>
              <a:gd name="adj1" fmla="val 50000"/>
              <a:gd name="adj2" fmla="val 50000"/>
            </a:avLst>
          </a:prstGeom>
          <a:solidFill>
            <a:srgbClr val="53B50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499" name="Google Shape;499;p58" descr="Image result for premier agent logo transparent"/>
          <p:cNvPicPr preferRelativeResize="0"/>
          <p:nvPr/>
        </p:nvPicPr>
        <p:blipFill rotWithShape="1">
          <a:blip r:embed="rId11">
            <a:alphaModFix/>
          </a:blip>
          <a:srcRect/>
          <a:stretch/>
        </p:blipFill>
        <p:spPr>
          <a:xfrm>
            <a:off x="1197731" y="4230168"/>
            <a:ext cx="806248" cy="341105"/>
          </a:xfrm>
          <a:prstGeom prst="rect">
            <a:avLst/>
          </a:prstGeom>
          <a:noFill/>
          <a:ln>
            <a:noFill/>
          </a:ln>
        </p:spPr>
      </p:pic>
      <p:cxnSp>
        <p:nvCxnSpPr>
          <p:cNvPr id="500" name="Google Shape;500;p58"/>
          <p:cNvCxnSpPr>
            <a:stCxn id="501" idx="2"/>
          </p:cNvCxnSpPr>
          <p:nvPr/>
        </p:nvCxnSpPr>
        <p:spPr>
          <a:xfrm flipH="1">
            <a:off x="1316009" y="3067940"/>
            <a:ext cx="626100" cy="480900"/>
          </a:xfrm>
          <a:prstGeom prst="straightConnector1">
            <a:avLst/>
          </a:prstGeom>
          <a:noFill/>
          <a:ln w="15875" cap="flat" cmpd="sng">
            <a:solidFill>
              <a:schemeClr val="lt1"/>
            </a:solidFill>
            <a:prstDash val="solid"/>
            <a:round/>
            <a:headEnd type="none" w="sm" len="sm"/>
            <a:tailEnd type="triangle" w="med" len="med"/>
          </a:ln>
        </p:spPr>
      </p:cxnSp>
      <p:sp>
        <p:nvSpPr>
          <p:cNvPr id="501" name="Google Shape;501;p58"/>
          <p:cNvSpPr/>
          <p:nvPr/>
        </p:nvSpPr>
        <p:spPr>
          <a:xfrm>
            <a:off x="1647469" y="2780778"/>
            <a:ext cx="589280" cy="287162"/>
          </a:xfrm>
          <a:prstGeom prst="roundRect">
            <a:avLst>
              <a:gd name="adj" fmla="val 16667"/>
            </a:avLst>
          </a:prstGeom>
          <a:solidFill>
            <a:schemeClr val="accent1"/>
          </a:solidFill>
          <a:ln w="158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lt1"/>
                </a:solidFill>
                <a:latin typeface="Open Sans"/>
                <a:ea typeface="Open Sans"/>
                <a:cs typeface="Open Sans"/>
                <a:sym typeface="Open Sans"/>
              </a:rPr>
              <a:t>(Joy)</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Effect transition="in" filter="fade">
                                      <p:cBhvr>
                                        <p:cTn id="7" dur="500"/>
                                        <p:tgtEl>
                                          <p:spTgt spid="488"/>
                                        </p:tgtEl>
                                      </p:cBhvr>
                                    </p:animEffect>
                                  </p:childTnLst>
                                </p:cTn>
                              </p:par>
                              <p:par>
                                <p:cTn id="8" presetID="10" presetClass="entr" presetSubtype="0" fill="hold" nodeType="withEffect">
                                  <p:stCondLst>
                                    <p:cond delay="0"/>
                                  </p:stCondLst>
                                  <p:childTnLst>
                                    <p:set>
                                      <p:cBhvr>
                                        <p:cTn id="9" dur="1" fill="hold">
                                          <p:stCondLst>
                                            <p:cond delay="0"/>
                                          </p:stCondLst>
                                        </p:cTn>
                                        <p:tgtEl>
                                          <p:spTgt spid="486"/>
                                        </p:tgtEl>
                                        <p:attrNameLst>
                                          <p:attrName>style.visibility</p:attrName>
                                        </p:attrNameLst>
                                      </p:cBhvr>
                                      <p:to>
                                        <p:strVal val="visible"/>
                                      </p:to>
                                    </p:set>
                                    <p:animEffect transition="in" filter="fade">
                                      <p:cBhvr>
                                        <p:cTn id="10" dur="500"/>
                                        <p:tgtEl>
                                          <p:spTgt spid="48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92"/>
                                        </p:tgtEl>
                                        <p:attrNameLst>
                                          <p:attrName>style.visibility</p:attrName>
                                        </p:attrNameLst>
                                      </p:cBhvr>
                                      <p:to>
                                        <p:strVal val="visible"/>
                                      </p:to>
                                    </p:set>
                                    <p:animEffect transition="in" filter="fade">
                                      <p:cBhvr>
                                        <p:cTn id="19" dur="500"/>
                                        <p:tgtEl>
                                          <p:spTgt spid="492"/>
                                        </p:tgtEl>
                                      </p:cBhvr>
                                    </p:animEffect>
                                  </p:childTnLst>
                                </p:cTn>
                              </p:par>
                              <p:par>
                                <p:cTn id="20" presetID="10" presetClass="entr" presetSubtype="0" fill="hold" nodeType="with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fad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4"/>
                                        </p:tgtEl>
                                        <p:attrNameLst>
                                          <p:attrName>style.visibility</p:attrName>
                                        </p:attrNameLst>
                                      </p:cBhvr>
                                      <p:to>
                                        <p:strVal val="visible"/>
                                      </p:to>
                                    </p:set>
                                    <p:animEffect transition="in" filter="fade">
                                      <p:cBhvr>
                                        <p:cTn id="27" dur="500"/>
                                        <p:tgtEl>
                                          <p:spTgt spid="494"/>
                                        </p:tgtEl>
                                      </p:cBhvr>
                                    </p:animEffect>
                                  </p:childTnLst>
                                </p:cTn>
                              </p:par>
                              <p:par>
                                <p:cTn id="28" presetID="1" presetClass="entr" presetSubtype="0" fill="hold" nodeType="withEffect">
                                  <p:stCondLst>
                                    <p:cond delay="0"/>
                                  </p:stCondLst>
                                  <p:childTnLst>
                                    <p:set>
                                      <p:cBhvr>
                                        <p:cTn id="29" dur="1" fill="hold">
                                          <p:stCondLst>
                                            <p:cond delay="0"/>
                                          </p:stCondLst>
                                        </p:cTn>
                                        <p:tgtEl>
                                          <p:spTgt spid="49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8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97"/>
                                        </p:tgtEl>
                                        <p:attrNameLst>
                                          <p:attrName>style.visibility</p:attrName>
                                        </p:attrNameLst>
                                      </p:cBhvr>
                                      <p:to>
                                        <p:strVal val="visible"/>
                                      </p:to>
                                    </p:set>
                                    <p:animEffect transition="in" filter="fade">
                                      <p:cBhvr>
                                        <p:cTn id="36" dur="500"/>
                                        <p:tgtEl>
                                          <p:spTgt spid="497"/>
                                        </p:tgtEl>
                                      </p:cBhvr>
                                    </p:animEffect>
                                  </p:childTnLst>
                                </p:cTn>
                              </p:par>
                              <p:par>
                                <p:cTn id="37" presetID="1" presetClass="entr" presetSubtype="0" fill="hold" nodeType="withEffect">
                                  <p:stCondLst>
                                    <p:cond delay="0"/>
                                  </p:stCondLst>
                                  <p:childTnLst>
                                    <p:set>
                                      <p:cBhvr>
                                        <p:cTn id="38" dur="1" fill="hold">
                                          <p:stCondLst>
                                            <p:cond delay="0"/>
                                          </p:stCondLst>
                                        </p:cTn>
                                        <p:tgtEl>
                                          <p:spTgt spid="49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95"/>
                                        </p:tgtEl>
                                        <p:attrNameLst>
                                          <p:attrName>style.visibility</p:attrName>
                                        </p:attrNameLst>
                                      </p:cBhvr>
                                      <p:to>
                                        <p:strVal val="visible"/>
                                      </p:to>
                                    </p:set>
                                    <p:animEffect transition="in" filter="fade">
                                      <p:cBhvr>
                                        <p:cTn id="45" dur="500"/>
                                        <p:tgtEl>
                                          <p:spTgt spid="495"/>
                                        </p:tgtEl>
                                      </p:cBhvr>
                                    </p:animEffect>
                                  </p:childTnLst>
                                </p:cTn>
                              </p:par>
                              <p:par>
                                <p:cTn id="46" presetID="10" presetClass="entr" presetSubtype="0" fill="hold" nodeType="withEffect">
                                  <p:stCondLst>
                                    <p:cond delay="0"/>
                                  </p:stCondLst>
                                  <p:childTnLst>
                                    <p:set>
                                      <p:cBhvr>
                                        <p:cTn id="47" dur="1" fill="hold">
                                          <p:stCondLst>
                                            <p:cond delay="0"/>
                                          </p:stCondLst>
                                        </p:cTn>
                                        <p:tgtEl>
                                          <p:spTgt spid="498"/>
                                        </p:tgtEl>
                                        <p:attrNameLst>
                                          <p:attrName>style.visibility</p:attrName>
                                        </p:attrNameLst>
                                      </p:cBhvr>
                                      <p:to>
                                        <p:strVal val="visible"/>
                                      </p:to>
                                    </p:set>
                                    <p:animEffect transition="in" filter="fade">
                                      <p:cBhvr>
                                        <p:cTn id="48" dur="500"/>
                                        <p:tgtEl>
                                          <p:spTgt spid="498"/>
                                        </p:tgtEl>
                                      </p:cBhvr>
                                    </p:animEffect>
                                  </p:childTnLst>
                                </p:cTn>
                              </p:par>
                              <p:par>
                                <p:cTn id="49" presetID="10" presetClass="entr" presetSubtype="0" fill="hold" nodeType="withEffect">
                                  <p:stCondLst>
                                    <p:cond delay="0"/>
                                  </p:stCondLst>
                                  <p:childTnLst>
                                    <p:set>
                                      <p:cBhvr>
                                        <p:cTn id="50" dur="1" fill="hold">
                                          <p:stCondLst>
                                            <p:cond delay="0"/>
                                          </p:stCondLst>
                                        </p:cTn>
                                        <p:tgtEl>
                                          <p:spTgt spid="499"/>
                                        </p:tgtEl>
                                        <p:attrNameLst>
                                          <p:attrName>style.visibility</p:attrName>
                                        </p:attrNameLst>
                                      </p:cBhvr>
                                      <p:to>
                                        <p:strVal val="visible"/>
                                      </p:to>
                                    </p:set>
                                    <p:animEffect transition="in" filter="fade">
                                      <p:cBhvr>
                                        <p:cTn id="51" dur="500"/>
                                        <p:tgtEl>
                                          <p:spTgt spid="49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00"/>
                                        </p:tgtEl>
                                        <p:attrNameLst>
                                          <p:attrName>style.visibility</p:attrName>
                                        </p:attrNameLst>
                                      </p:cBhvr>
                                      <p:to>
                                        <p:strVal val="visible"/>
                                      </p:to>
                                    </p:set>
                                    <p:animEffect transition="in" filter="fade">
                                      <p:cBhvr>
                                        <p:cTn id="56" dur="500"/>
                                        <p:tgtEl>
                                          <p:spTgt spid="500"/>
                                        </p:tgtEl>
                                      </p:cBhvr>
                                    </p:animEffect>
                                  </p:childTnLst>
                                </p:cTn>
                              </p:par>
                              <p:par>
                                <p:cTn id="57" presetID="10" presetClass="entr" presetSubtype="0" fill="hold" nodeType="withEffect">
                                  <p:stCondLst>
                                    <p:cond delay="0"/>
                                  </p:stCondLst>
                                  <p:childTnLst>
                                    <p:set>
                                      <p:cBhvr>
                                        <p:cTn id="58" dur="1" fill="hold">
                                          <p:stCondLst>
                                            <p:cond delay="0"/>
                                          </p:stCondLst>
                                        </p:cTn>
                                        <p:tgtEl>
                                          <p:spTgt spid="501"/>
                                        </p:tgtEl>
                                        <p:attrNameLst>
                                          <p:attrName>style.visibility</p:attrName>
                                        </p:attrNameLst>
                                      </p:cBhvr>
                                      <p:to>
                                        <p:strVal val="visible"/>
                                      </p:to>
                                    </p:set>
                                    <p:animEffect transition="in" filter="fade">
                                      <p:cBhvr>
                                        <p:cTn id="59" dur="500"/>
                                        <p:tgtEl>
                                          <p:spTgt spid="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59" descr="https://privateeye.com.au/wp-content/uploads/2015/10/woman_laptop.png"/>
          <p:cNvPicPr preferRelativeResize="0"/>
          <p:nvPr/>
        </p:nvPicPr>
        <p:blipFill rotWithShape="1">
          <a:blip r:embed="rId3">
            <a:alphaModFix/>
          </a:blip>
          <a:srcRect/>
          <a:stretch/>
        </p:blipFill>
        <p:spPr>
          <a:xfrm>
            <a:off x="5764657" y="2436439"/>
            <a:ext cx="1813986" cy="1222627"/>
          </a:xfrm>
          <a:prstGeom prst="rect">
            <a:avLst/>
          </a:prstGeom>
          <a:noFill/>
          <a:ln>
            <a:noFill/>
          </a:ln>
        </p:spPr>
      </p:pic>
      <p:sp>
        <p:nvSpPr>
          <p:cNvPr id="507" name="Google Shape;507;p59"/>
          <p:cNvSpPr/>
          <p:nvPr/>
        </p:nvSpPr>
        <p:spPr>
          <a:xfrm>
            <a:off x="5633559" y="3057600"/>
            <a:ext cx="1945085" cy="743317"/>
          </a:xfrm>
          <a:prstGeom prst="rect">
            <a:avLst/>
          </a:prstGeom>
          <a:solidFill>
            <a:srgbClr val="132860">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08" name="Google Shape;508;p59"/>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Multiple starting points…</a:t>
            </a:r>
            <a:endParaRPr/>
          </a:p>
        </p:txBody>
      </p:sp>
      <p:pic>
        <p:nvPicPr>
          <p:cNvPr id="509" name="Google Shape;509;p59" descr="https://privateeye.com.au/wp-content/uploads/2015/10/woman_laptop.png"/>
          <p:cNvPicPr preferRelativeResize="0"/>
          <p:nvPr/>
        </p:nvPicPr>
        <p:blipFill rotWithShape="1">
          <a:blip r:embed="rId3">
            <a:alphaModFix/>
          </a:blip>
          <a:srcRect/>
          <a:stretch/>
        </p:blipFill>
        <p:spPr>
          <a:xfrm>
            <a:off x="1142781" y="693097"/>
            <a:ext cx="1813986" cy="1222627"/>
          </a:xfrm>
          <a:prstGeom prst="rect">
            <a:avLst/>
          </a:prstGeom>
          <a:noFill/>
          <a:ln>
            <a:noFill/>
          </a:ln>
        </p:spPr>
      </p:pic>
      <p:pic>
        <p:nvPicPr>
          <p:cNvPr id="510" name="Google Shape;510;p59"/>
          <p:cNvPicPr preferRelativeResize="0"/>
          <p:nvPr/>
        </p:nvPicPr>
        <p:blipFill rotWithShape="1">
          <a:blip r:embed="rId4">
            <a:alphaModFix/>
          </a:blip>
          <a:srcRect t="1" r="51205" b="5822"/>
          <a:stretch/>
        </p:blipFill>
        <p:spPr>
          <a:xfrm>
            <a:off x="1142781" y="1940395"/>
            <a:ext cx="1813986" cy="232811"/>
          </a:xfrm>
          <a:prstGeom prst="rect">
            <a:avLst/>
          </a:prstGeom>
          <a:noFill/>
          <a:ln w="9525" cap="flat" cmpd="sng">
            <a:solidFill>
              <a:srgbClr val="BFBFBF"/>
            </a:solidFill>
            <a:prstDash val="solid"/>
            <a:round/>
            <a:headEnd type="none" w="sm" len="sm"/>
            <a:tailEnd type="none" w="sm" len="sm"/>
          </a:ln>
        </p:spPr>
      </p:pic>
      <p:pic>
        <p:nvPicPr>
          <p:cNvPr id="511" name="Google Shape;511;p59"/>
          <p:cNvPicPr preferRelativeResize="0"/>
          <p:nvPr/>
        </p:nvPicPr>
        <p:blipFill rotWithShape="1">
          <a:blip r:embed="rId5">
            <a:alphaModFix/>
          </a:blip>
          <a:srcRect r="33514"/>
          <a:stretch/>
        </p:blipFill>
        <p:spPr>
          <a:xfrm>
            <a:off x="3453720" y="1940396"/>
            <a:ext cx="1813985" cy="236318"/>
          </a:xfrm>
          <a:prstGeom prst="rect">
            <a:avLst/>
          </a:prstGeom>
          <a:noFill/>
          <a:ln w="9525" cap="flat" cmpd="sng">
            <a:solidFill>
              <a:srgbClr val="BFBFBF"/>
            </a:solidFill>
            <a:prstDash val="solid"/>
            <a:round/>
            <a:headEnd type="none" w="sm" len="sm"/>
            <a:tailEnd type="none" w="sm" len="sm"/>
          </a:ln>
        </p:spPr>
      </p:pic>
      <p:pic>
        <p:nvPicPr>
          <p:cNvPr id="512" name="Google Shape;512;p59" descr="https://privateeye.com.au/wp-content/uploads/2015/10/woman_laptop.png"/>
          <p:cNvPicPr preferRelativeResize="0"/>
          <p:nvPr/>
        </p:nvPicPr>
        <p:blipFill rotWithShape="1">
          <a:blip r:embed="rId3">
            <a:alphaModFix/>
          </a:blip>
          <a:srcRect/>
          <a:stretch/>
        </p:blipFill>
        <p:spPr>
          <a:xfrm>
            <a:off x="3453719" y="693097"/>
            <a:ext cx="1813986" cy="1222627"/>
          </a:xfrm>
          <a:prstGeom prst="rect">
            <a:avLst/>
          </a:prstGeom>
          <a:noFill/>
          <a:ln>
            <a:noFill/>
          </a:ln>
        </p:spPr>
      </p:pic>
      <p:pic>
        <p:nvPicPr>
          <p:cNvPr id="513" name="Google Shape;513;p59"/>
          <p:cNvPicPr preferRelativeResize="0"/>
          <p:nvPr/>
        </p:nvPicPr>
        <p:blipFill rotWithShape="1">
          <a:blip r:embed="rId6">
            <a:alphaModFix/>
          </a:blip>
          <a:srcRect l="19512" r="47733" b="-1529"/>
          <a:stretch/>
        </p:blipFill>
        <p:spPr>
          <a:xfrm>
            <a:off x="5764658" y="1943779"/>
            <a:ext cx="1813986" cy="232935"/>
          </a:xfrm>
          <a:prstGeom prst="rect">
            <a:avLst/>
          </a:prstGeom>
          <a:noFill/>
          <a:ln w="9525" cap="flat" cmpd="sng">
            <a:solidFill>
              <a:srgbClr val="BFBFBF"/>
            </a:solidFill>
            <a:prstDash val="solid"/>
            <a:round/>
            <a:headEnd type="none" w="sm" len="sm"/>
            <a:tailEnd type="none" w="sm" len="sm"/>
          </a:ln>
        </p:spPr>
      </p:pic>
      <p:pic>
        <p:nvPicPr>
          <p:cNvPr id="514" name="Google Shape;514;p59" descr="https://privateeye.com.au/wp-content/uploads/2015/10/woman_laptop.png"/>
          <p:cNvPicPr preferRelativeResize="0"/>
          <p:nvPr/>
        </p:nvPicPr>
        <p:blipFill rotWithShape="1">
          <a:blip r:embed="rId3">
            <a:alphaModFix/>
          </a:blip>
          <a:srcRect/>
          <a:stretch/>
        </p:blipFill>
        <p:spPr>
          <a:xfrm>
            <a:off x="5764657" y="693097"/>
            <a:ext cx="1813986" cy="1222627"/>
          </a:xfrm>
          <a:prstGeom prst="rect">
            <a:avLst/>
          </a:prstGeom>
          <a:noFill/>
          <a:ln>
            <a:noFill/>
          </a:ln>
        </p:spPr>
      </p:pic>
      <p:pic>
        <p:nvPicPr>
          <p:cNvPr id="515" name="Google Shape;515;p59"/>
          <p:cNvPicPr preferRelativeResize="0"/>
          <p:nvPr/>
        </p:nvPicPr>
        <p:blipFill rotWithShape="1">
          <a:blip r:embed="rId7">
            <a:alphaModFix/>
          </a:blip>
          <a:srcRect r="50800"/>
          <a:stretch/>
        </p:blipFill>
        <p:spPr>
          <a:xfrm>
            <a:off x="1142781" y="3687121"/>
            <a:ext cx="1813986" cy="227592"/>
          </a:xfrm>
          <a:prstGeom prst="rect">
            <a:avLst/>
          </a:prstGeom>
          <a:noFill/>
          <a:ln>
            <a:noFill/>
          </a:ln>
        </p:spPr>
      </p:pic>
      <p:pic>
        <p:nvPicPr>
          <p:cNvPr id="516" name="Google Shape;516;p59" descr="https://privateeye.com.au/wp-content/uploads/2015/10/woman_laptop.png"/>
          <p:cNvPicPr preferRelativeResize="0"/>
          <p:nvPr/>
        </p:nvPicPr>
        <p:blipFill rotWithShape="1">
          <a:blip r:embed="rId3">
            <a:alphaModFix/>
          </a:blip>
          <a:srcRect/>
          <a:stretch/>
        </p:blipFill>
        <p:spPr>
          <a:xfrm>
            <a:off x="1142780" y="2436439"/>
            <a:ext cx="1813986" cy="1222627"/>
          </a:xfrm>
          <a:prstGeom prst="rect">
            <a:avLst/>
          </a:prstGeom>
          <a:noFill/>
          <a:ln>
            <a:noFill/>
          </a:ln>
        </p:spPr>
      </p:pic>
      <p:pic>
        <p:nvPicPr>
          <p:cNvPr id="517" name="Google Shape;517;p59"/>
          <p:cNvPicPr preferRelativeResize="0"/>
          <p:nvPr/>
        </p:nvPicPr>
        <p:blipFill rotWithShape="1">
          <a:blip r:embed="rId8">
            <a:alphaModFix/>
          </a:blip>
          <a:srcRect t="1" b="3021"/>
          <a:stretch/>
        </p:blipFill>
        <p:spPr>
          <a:xfrm>
            <a:off x="3453719" y="3687122"/>
            <a:ext cx="1813987" cy="227592"/>
          </a:xfrm>
          <a:prstGeom prst="rect">
            <a:avLst/>
          </a:prstGeom>
          <a:noFill/>
          <a:ln>
            <a:noFill/>
          </a:ln>
        </p:spPr>
      </p:pic>
      <p:pic>
        <p:nvPicPr>
          <p:cNvPr id="518" name="Google Shape;518;p59" descr="https://privateeye.com.au/wp-content/uploads/2015/10/woman_laptop.png"/>
          <p:cNvPicPr preferRelativeResize="0"/>
          <p:nvPr/>
        </p:nvPicPr>
        <p:blipFill rotWithShape="1">
          <a:blip r:embed="rId3">
            <a:alphaModFix/>
          </a:blip>
          <a:srcRect/>
          <a:stretch/>
        </p:blipFill>
        <p:spPr>
          <a:xfrm>
            <a:off x="3453720" y="2436439"/>
            <a:ext cx="1813986" cy="1222627"/>
          </a:xfrm>
          <a:prstGeom prst="rect">
            <a:avLst/>
          </a:prstGeom>
          <a:noFill/>
          <a:ln>
            <a:noFill/>
          </a:ln>
        </p:spPr>
      </p:pic>
      <p:pic>
        <p:nvPicPr>
          <p:cNvPr id="519" name="Google Shape;519;p59" descr="Image result for email logo transparent"/>
          <p:cNvPicPr preferRelativeResize="0"/>
          <p:nvPr/>
        </p:nvPicPr>
        <p:blipFill rotWithShape="1">
          <a:blip r:embed="rId9">
            <a:alphaModFix/>
          </a:blip>
          <a:srcRect l="1419" t="14553" r="1296" b="14290"/>
          <a:stretch/>
        </p:blipFill>
        <p:spPr>
          <a:xfrm>
            <a:off x="6032251" y="3078641"/>
            <a:ext cx="625079" cy="457200"/>
          </a:xfrm>
          <a:prstGeom prst="rect">
            <a:avLst/>
          </a:prstGeom>
          <a:noFill/>
          <a:ln>
            <a:noFill/>
          </a:ln>
        </p:spPr>
      </p:pic>
      <p:pic>
        <p:nvPicPr>
          <p:cNvPr id="520" name="Google Shape;520;p59" descr="Image result for phone logo transparent"/>
          <p:cNvPicPr preferRelativeResize="0"/>
          <p:nvPr/>
        </p:nvPicPr>
        <p:blipFill rotWithShape="1">
          <a:blip r:embed="rId10">
            <a:alphaModFix/>
          </a:blip>
          <a:srcRect/>
          <a:stretch/>
        </p:blipFill>
        <p:spPr>
          <a:xfrm>
            <a:off x="6366389" y="3556882"/>
            <a:ext cx="457200" cy="457200"/>
          </a:xfrm>
          <a:prstGeom prst="rect">
            <a:avLst/>
          </a:prstGeom>
          <a:noFill/>
          <a:ln>
            <a:noFill/>
          </a:ln>
        </p:spPr>
      </p:pic>
      <p:pic>
        <p:nvPicPr>
          <p:cNvPr id="521" name="Google Shape;521;p59" descr="Image result for chat logo transparent"/>
          <p:cNvPicPr preferRelativeResize="0"/>
          <p:nvPr/>
        </p:nvPicPr>
        <p:blipFill rotWithShape="1">
          <a:blip r:embed="rId11">
            <a:alphaModFix/>
          </a:blip>
          <a:srcRect l="10543" t="7333" r="10059" b="13003"/>
          <a:stretch/>
        </p:blipFill>
        <p:spPr>
          <a:xfrm>
            <a:off x="6859386" y="3578035"/>
            <a:ext cx="569601" cy="457200"/>
          </a:xfrm>
          <a:prstGeom prst="rect">
            <a:avLst/>
          </a:prstGeom>
          <a:noFill/>
          <a:ln>
            <a:noFill/>
          </a:ln>
        </p:spPr>
      </p:pic>
      <p:pic>
        <p:nvPicPr>
          <p:cNvPr id="522" name="Google Shape;522;p59" descr="Image result for facebook logo transparent"/>
          <p:cNvPicPr preferRelativeResize="0"/>
          <p:nvPr/>
        </p:nvPicPr>
        <p:blipFill rotWithShape="1">
          <a:blip r:embed="rId12">
            <a:alphaModFix/>
          </a:blip>
          <a:srcRect/>
          <a:stretch/>
        </p:blipFill>
        <p:spPr>
          <a:xfrm>
            <a:off x="6734909" y="3113104"/>
            <a:ext cx="457200" cy="457200"/>
          </a:xfrm>
          <a:prstGeom prst="rect">
            <a:avLst/>
          </a:prstGeom>
          <a:noFill/>
          <a:ln>
            <a:noFill/>
          </a:ln>
        </p:spPr>
      </p:pic>
      <p:pic>
        <p:nvPicPr>
          <p:cNvPr id="523" name="Google Shape;523;p59" descr="Related image"/>
          <p:cNvPicPr preferRelativeResize="0"/>
          <p:nvPr/>
        </p:nvPicPr>
        <p:blipFill rotWithShape="1">
          <a:blip r:embed="rId13">
            <a:alphaModFix/>
          </a:blip>
          <a:srcRect/>
          <a:stretch/>
        </p:blipFill>
        <p:spPr>
          <a:xfrm>
            <a:off x="5883198" y="3556882"/>
            <a:ext cx="457200" cy="457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60" descr="https://privateeye.com.au/wp-content/uploads/2015/10/woman_laptop.png"/>
          <p:cNvPicPr preferRelativeResize="0"/>
          <p:nvPr/>
        </p:nvPicPr>
        <p:blipFill rotWithShape="1">
          <a:blip r:embed="rId3">
            <a:alphaModFix/>
          </a:blip>
          <a:srcRect/>
          <a:stretch/>
        </p:blipFill>
        <p:spPr>
          <a:xfrm>
            <a:off x="5764657" y="2436439"/>
            <a:ext cx="1813986" cy="1222627"/>
          </a:xfrm>
          <a:prstGeom prst="rect">
            <a:avLst/>
          </a:prstGeom>
          <a:noFill/>
          <a:ln>
            <a:noFill/>
          </a:ln>
        </p:spPr>
      </p:pic>
      <p:sp>
        <p:nvSpPr>
          <p:cNvPr id="530" name="Google Shape;530;p60"/>
          <p:cNvSpPr/>
          <p:nvPr/>
        </p:nvSpPr>
        <p:spPr>
          <a:xfrm>
            <a:off x="5633559" y="3057600"/>
            <a:ext cx="1945085" cy="743317"/>
          </a:xfrm>
          <a:prstGeom prst="rect">
            <a:avLst/>
          </a:prstGeom>
          <a:solidFill>
            <a:srgbClr val="132860">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31" name="Google Shape;531;p60"/>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…and agents may interact with Zillow via multiple channels</a:t>
            </a:r>
            <a:endParaRPr/>
          </a:p>
        </p:txBody>
      </p:sp>
      <p:pic>
        <p:nvPicPr>
          <p:cNvPr id="532" name="Google Shape;532;p60" descr="https://privateeye.com.au/wp-content/uploads/2015/10/woman_laptop.png"/>
          <p:cNvPicPr preferRelativeResize="0"/>
          <p:nvPr/>
        </p:nvPicPr>
        <p:blipFill rotWithShape="1">
          <a:blip r:embed="rId3">
            <a:alphaModFix/>
          </a:blip>
          <a:srcRect/>
          <a:stretch/>
        </p:blipFill>
        <p:spPr>
          <a:xfrm>
            <a:off x="1142781" y="693097"/>
            <a:ext cx="1813986" cy="1222627"/>
          </a:xfrm>
          <a:prstGeom prst="rect">
            <a:avLst/>
          </a:prstGeom>
          <a:noFill/>
          <a:ln>
            <a:noFill/>
          </a:ln>
        </p:spPr>
      </p:pic>
      <p:pic>
        <p:nvPicPr>
          <p:cNvPr id="533" name="Google Shape;533;p60"/>
          <p:cNvPicPr preferRelativeResize="0"/>
          <p:nvPr/>
        </p:nvPicPr>
        <p:blipFill rotWithShape="1">
          <a:blip r:embed="rId4">
            <a:alphaModFix/>
          </a:blip>
          <a:srcRect t="1" r="51205" b="5822"/>
          <a:stretch/>
        </p:blipFill>
        <p:spPr>
          <a:xfrm>
            <a:off x="1142781" y="1940395"/>
            <a:ext cx="1813986" cy="232811"/>
          </a:xfrm>
          <a:prstGeom prst="rect">
            <a:avLst/>
          </a:prstGeom>
          <a:noFill/>
          <a:ln w="9525" cap="flat" cmpd="sng">
            <a:solidFill>
              <a:srgbClr val="BFBFBF"/>
            </a:solidFill>
            <a:prstDash val="solid"/>
            <a:round/>
            <a:headEnd type="none" w="sm" len="sm"/>
            <a:tailEnd type="none" w="sm" len="sm"/>
          </a:ln>
        </p:spPr>
      </p:pic>
      <p:pic>
        <p:nvPicPr>
          <p:cNvPr id="534" name="Google Shape;534;p60"/>
          <p:cNvPicPr preferRelativeResize="0"/>
          <p:nvPr/>
        </p:nvPicPr>
        <p:blipFill rotWithShape="1">
          <a:blip r:embed="rId5">
            <a:alphaModFix/>
          </a:blip>
          <a:srcRect r="33514"/>
          <a:stretch/>
        </p:blipFill>
        <p:spPr>
          <a:xfrm>
            <a:off x="3453720" y="1940396"/>
            <a:ext cx="1813985" cy="236318"/>
          </a:xfrm>
          <a:prstGeom prst="rect">
            <a:avLst/>
          </a:prstGeom>
          <a:noFill/>
          <a:ln w="9525" cap="flat" cmpd="sng">
            <a:solidFill>
              <a:srgbClr val="BFBFBF"/>
            </a:solidFill>
            <a:prstDash val="solid"/>
            <a:round/>
            <a:headEnd type="none" w="sm" len="sm"/>
            <a:tailEnd type="none" w="sm" len="sm"/>
          </a:ln>
        </p:spPr>
      </p:pic>
      <p:pic>
        <p:nvPicPr>
          <p:cNvPr id="535" name="Google Shape;535;p60" descr="https://privateeye.com.au/wp-content/uploads/2015/10/woman_laptop.png"/>
          <p:cNvPicPr preferRelativeResize="0"/>
          <p:nvPr/>
        </p:nvPicPr>
        <p:blipFill rotWithShape="1">
          <a:blip r:embed="rId3">
            <a:alphaModFix/>
          </a:blip>
          <a:srcRect/>
          <a:stretch/>
        </p:blipFill>
        <p:spPr>
          <a:xfrm>
            <a:off x="3453719" y="693097"/>
            <a:ext cx="1813986" cy="1222627"/>
          </a:xfrm>
          <a:prstGeom prst="rect">
            <a:avLst/>
          </a:prstGeom>
          <a:noFill/>
          <a:ln>
            <a:noFill/>
          </a:ln>
        </p:spPr>
      </p:pic>
      <p:pic>
        <p:nvPicPr>
          <p:cNvPr id="536" name="Google Shape;536;p60"/>
          <p:cNvPicPr preferRelativeResize="0"/>
          <p:nvPr/>
        </p:nvPicPr>
        <p:blipFill rotWithShape="1">
          <a:blip r:embed="rId6">
            <a:alphaModFix/>
          </a:blip>
          <a:srcRect l="19512" r="47733" b="-1529"/>
          <a:stretch/>
        </p:blipFill>
        <p:spPr>
          <a:xfrm>
            <a:off x="5764658" y="1943779"/>
            <a:ext cx="1813986" cy="232935"/>
          </a:xfrm>
          <a:prstGeom prst="rect">
            <a:avLst/>
          </a:prstGeom>
          <a:noFill/>
          <a:ln w="9525" cap="flat" cmpd="sng">
            <a:solidFill>
              <a:srgbClr val="BFBFBF"/>
            </a:solidFill>
            <a:prstDash val="solid"/>
            <a:round/>
            <a:headEnd type="none" w="sm" len="sm"/>
            <a:tailEnd type="none" w="sm" len="sm"/>
          </a:ln>
        </p:spPr>
      </p:pic>
      <p:pic>
        <p:nvPicPr>
          <p:cNvPr id="537" name="Google Shape;537;p60" descr="https://privateeye.com.au/wp-content/uploads/2015/10/woman_laptop.png"/>
          <p:cNvPicPr preferRelativeResize="0"/>
          <p:nvPr/>
        </p:nvPicPr>
        <p:blipFill rotWithShape="1">
          <a:blip r:embed="rId3">
            <a:alphaModFix/>
          </a:blip>
          <a:srcRect/>
          <a:stretch/>
        </p:blipFill>
        <p:spPr>
          <a:xfrm>
            <a:off x="5764657" y="693097"/>
            <a:ext cx="1813986" cy="1222627"/>
          </a:xfrm>
          <a:prstGeom prst="rect">
            <a:avLst/>
          </a:prstGeom>
          <a:noFill/>
          <a:ln>
            <a:noFill/>
          </a:ln>
        </p:spPr>
      </p:pic>
      <p:pic>
        <p:nvPicPr>
          <p:cNvPr id="538" name="Google Shape;538;p60"/>
          <p:cNvPicPr preferRelativeResize="0"/>
          <p:nvPr/>
        </p:nvPicPr>
        <p:blipFill rotWithShape="1">
          <a:blip r:embed="rId7">
            <a:alphaModFix/>
          </a:blip>
          <a:srcRect r="50800"/>
          <a:stretch/>
        </p:blipFill>
        <p:spPr>
          <a:xfrm>
            <a:off x="1142781" y="3687121"/>
            <a:ext cx="1813986" cy="227592"/>
          </a:xfrm>
          <a:prstGeom prst="rect">
            <a:avLst/>
          </a:prstGeom>
          <a:noFill/>
          <a:ln>
            <a:noFill/>
          </a:ln>
        </p:spPr>
      </p:pic>
      <p:pic>
        <p:nvPicPr>
          <p:cNvPr id="539" name="Google Shape;539;p60" descr="https://privateeye.com.au/wp-content/uploads/2015/10/woman_laptop.png"/>
          <p:cNvPicPr preferRelativeResize="0"/>
          <p:nvPr/>
        </p:nvPicPr>
        <p:blipFill rotWithShape="1">
          <a:blip r:embed="rId3">
            <a:alphaModFix/>
          </a:blip>
          <a:srcRect/>
          <a:stretch/>
        </p:blipFill>
        <p:spPr>
          <a:xfrm>
            <a:off x="1142780" y="2436439"/>
            <a:ext cx="1813986" cy="1222627"/>
          </a:xfrm>
          <a:prstGeom prst="rect">
            <a:avLst/>
          </a:prstGeom>
          <a:noFill/>
          <a:ln>
            <a:noFill/>
          </a:ln>
        </p:spPr>
      </p:pic>
      <p:pic>
        <p:nvPicPr>
          <p:cNvPr id="540" name="Google Shape;540;p60"/>
          <p:cNvPicPr preferRelativeResize="0"/>
          <p:nvPr/>
        </p:nvPicPr>
        <p:blipFill rotWithShape="1">
          <a:blip r:embed="rId8">
            <a:alphaModFix/>
          </a:blip>
          <a:srcRect t="1" b="3021"/>
          <a:stretch/>
        </p:blipFill>
        <p:spPr>
          <a:xfrm>
            <a:off x="3453719" y="3687122"/>
            <a:ext cx="1813987" cy="227592"/>
          </a:xfrm>
          <a:prstGeom prst="rect">
            <a:avLst/>
          </a:prstGeom>
          <a:noFill/>
          <a:ln>
            <a:noFill/>
          </a:ln>
        </p:spPr>
      </p:pic>
      <p:pic>
        <p:nvPicPr>
          <p:cNvPr id="541" name="Google Shape;541;p60" descr="https://privateeye.com.au/wp-content/uploads/2015/10/woman_laptop.png"/>
          <p:cNvPicPr preferRelativeResize="0"/>
          <p:nvPr/>
        </p:nvPicPr>
        <p:blipFill rotWithShape="1">
          <a:blip r:embed="rId3">
            <a:alphaModFix/>
          </a:blip>
          <a:srcRect/>
          <a:stretch/>
        </p:blipFill>
        <p:spPr>
          <a:xfrm>
            <a:off x="3453720" y="2436439"/>
            <a:ext cx="1813986" cy="1222627"/>
          </a:xfrm>
          <a:prstGeom prst="rect">
            <a:avLst/>
          </a:prstGeom>
          <a:noFill/>
          <a:ln>
            <a:noFill/>
          </a:ln>
        </p:spPr>
      </p:pic>
      <p:pic>
        <p:nvPicPr>
          <p:cNvPr id="542" name="Google Shape;542;p60" descr="Image result for email logo transparent"/>
          <p:cNvPicPr preferRelativeResize="0"/>
          <p:nvPr/>
        </p:nvPicPr>
        <p:blipFill rotWithShape="1">
          <a:blip r:embed="rId9">
            <a:alphaModFix/>
          </a:blip>
          <a:srcRect l="1419" t="14553" r="1296" b="14290"/>
          <a:stretch/>
        </p:blipFill>
        <p:spPr>
          <a:xfrm>
            <a:off x="6032251" y="3078641"/>
            <a:ext cx="625079" cy="457200"/>
          </a:xfrm>
          <a:prstGeom prst="rect">
            <a:avLst/>
          </a:prstGeom>
          <a:noFill/>
          <a:ln>
            <a:noFill/>
          </a:ln>
        </p:spPr>
      </p:pic>
      <p:pic>
        <p:nvPicPr>
          <p:cNvPr id="543" name="Google Shape;543;p60" descr="Image result for phone logo transparent"/>
          <p:cNvPicPr preferRelativeResize="0"/>
          <p:nvPr/>
        </p:nvPicPr>
        <p:blipFill rotWithShape="1">
          <a:blip r:embed="rId10">
            <a:alphaModFix/>
          </a:blip>
          <a:srcRect/>
          <a:stretch/>
        </p:blipFill>
        <p:spPr>
          <a:xfrm>
            <a:off x="6366389" y="3556882"/>
            <a:ext cx="457200" cy="457200"/>
          </a:xfrm>
          <a:prstGeom prst="rect">
            <a:avLst/>
          </a:prstGeom>
          <a:noFill/>
          <a:ln>
            <a:noFill/>
          </a:ln>
        </p:spPr>
      </p:pic>
      <p:pic>
        <p:nvPicPr>
          <p:cNvPr id="544" name="Google Shape;544;p60" descr="Image result for chat logo transparent"/>
          <p:cNvPicPr preferRelativeResize="0"/>
          <p:nvPr/>
        </p:nvPicPr>
        <p:blipFill rotWithShape="1">
          <a:blip r:embed="rId11">
            <a:alphaModFix/>
          </a:blip>
          <a:srcRect l="10543" t="7333" r="10059" b="13003"/>
          <a:stretch/>
        </p:blipFill>
        <p:spPr>
          <a:xfrm>
            <a:off x="6859386" y="3578035"/>
            <a:ext cx="569601" cy="457200"/>
          </a:xfrm>
          <a:prstGeom prst="rect">
            <a:avLst/>
          </a:prstGeom>
          <a:noFill/>
          <a:ln>
            <a:noFill/>
          </a:ln>
        </p:spPr>
      </p:pic>
      <p:pic>
        <p:nvPicPr>
          <p:cNvPr id="545" name="Google Shape;545;p60" descr="Image result for facebook logo transparent"/>
          <p:cNvPicPr preferRelativeResize="0"/>
          <p:nvPr/>
        </p:nvPicPr>
        <p:blipFill rotWithShape="1">
          <a:blip r:embed="rId12">
            <a:alphaModFix/>
          </a:blip>
          <a:srcRect/>
          <a:stretch/>
        </p:blipFill>
        <p:spPr>
          <a:xfrm>
            <a:off x="6734909" y="3113104"/>
            <a:ext cx="457200" cy="457200"/>
          </a:xfrm>
          <a:prstGeom prst="rect">
            <a:avLst/>
          </a:prstGeom>
          <a:noFill/>
          <a:ln>
            <a:noFill/>
          </a:ln>
        </p:spPr>
      </p:pic>
      <p:pic>
        <p:nvPicPr>
          <p:cNvPr id="546" name="Google Shape;546;p60" descr="Related image"/>
          <p:cNvPicPr preferRelativeResize="0"/>
          <p:nvPr/>
        </p:nvPicPr>
        <p:blipFill rotWithShape="1">
          <a:blip r:embed="rId13">
            <a:alphaModFix/>
          </a:blip>
          <a:srcRect/>
          <a:stretch/>
        </p:blipFill>
        <p:spPr>
          <a:xfrm>
            <a:off x="5883198" y="3556882"/>
            <a:ext cx="457200" cy="457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2"/>
          <p:cNvSpPr txBox="1">
            <a:spLocks noGrp="1"/>
          </p:cNvSpPr>
          <p:nvPr>
            <p:ph type="body" idx="1"/>
          </p:nvPr>
        </p:nvSpPr>
        <p:spPr>
          <a:xfrm>
            <a:off x="322385" y="2158646"/>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Let’s talk about data</a:t>
            </a:r>
            <a:endParaRPr/>
          </a:p>
        </p:txBody>
      </p:sp>
      <p:sp>
        <p:nvSpPr>
          <p:cNvPr id="559" name="Google Shape;559;p62"/>
          <p:cNvSpPr txBox="1"/>
          <p:nvPr/>
        </p:nvSpPr>
        <p:spPr>
          <a:xfrm>
            <a:off x="1039091" y="2559184"/>
            <a:ext cx="8104909" cy="308708"/>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0">
                <a:solidFill>
                  <a:schemeClr val="lt1"/>
                </a:solidFill>
                <a:latin typeface="Open Sans"/>
                <a:ea typeface="Open Sans"/>
                <a:cs typeface="Open Sans"/>
                <a:sym typeface="Open Sans"/>
              </a:rPr>
              <a:t>First…things that may contribute to an agent purchasing advertising on Zillow.com</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9"/>
                                        </p:tgtEl>
                                        <p:attrNameLst>
                                          <p:attrName>style.visibility</p:attrName>
                                        </p:attrNameLst>
                                      </p:cBhvr>
                                      <p:to>
                                        <p:strVal val="visible"/>
                                      </p:to>
                                    </p:set>
                                    <p:animEffect transition="in" filter="fade">
                                      <p:cBhvr>
                                        <p:cTn id="7" dur="500"/>
                                        <p:tgtEl>
                                          <p:spTgt spid="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3"/>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RE Agent Leads</a:t>
            </a:r>
            <a:endParaRPr/>
          </a:p>
        </p:txBody>
      </p:sp>
      <p:graphicFrame>
        <p:nvGraphicFramePr>
          <p:cNvPr id="566" name="Google Shape;566;p63"/>
          <p:cNvGraphicFramePr/>
          <p:nvPr/>
        </p:nvGraphicFramePr>
        <p:xfrm>
          <a:off x="432262" y="1030201"/>
          <a:ext cx="8129825" cy="2966800"/>
        </p:xfrm>
        <a:graphic>
          <a:graphicData uri="http://schemas.openxmlformats.org/drawingml/2006/table">
            <a:tbl>
              <a:tblPr firstRow="1" bandRow="1">
                <a:noFill/>
                <a:tableStyleId>{70454B67-9000-4A9E-B568-9F92693079DC}</a:tableStyleId>
              </a:tblPr>
              <a:tblGrid>
                <a:gridCol w="1714750">
                  <a:extLst>
                    <a:ext uri="{9D8B030D-6E8A-4147-A177-3AD203B41FA5}">
                      <a16:colId xmlns:a16="http://schemas.microsoft.com/office/drawing/2014/main" val="20000"/>
                    </a:ext>
                  </a:extLst>
                </a:gridCol>
                <a:gridCol w="1766975">
                  <a:extLst>
                    <a:ext uri="{9D8B030D-6E8A-4147-A177-3AD203B41FA5}">
                      <a16:colId xmlns:a16="http://schemas.microsoft.com/office/drawing/2014/main" val="20001"/>
                    </a:ext>
                  </a:extLst>
                </a:gridCol>
                <a:gridCol w="1115200">
                  <a:extLst>
                    <a:ext uri="{9D8B030D-6E8A-4147-A177-3AD203B41FA5}">
                      <a16:colId xmlns:a16="http://schemas.microsoft.com/office/drawing/2014/main" val="20002"/>
                    </a:ext>
                  </a:extLst>
                </a:gridCol>
                <a:gridCol w="912900">
                  <a:extLst>
                    <a:ext uri="{9D8B030D-6E8A-4147-A177-3AD203B41FA5}">
                      <a16:colId xmlns:a16="http://schemas.microsoft.com/office/drawing/2014/main" val="20003"/>
                    </a:ext>
                  </a:extLst>
                </a:gridCol>
                <a:gridCol w="1265025">
                  <a:extLst>
                    <a:ext uri="{9D8B030D-6E8A-4147-A177-3AD203B41FA5}">
                      <a16:colId xmlns:a16="http://schemas.microsoft.com/office/drawing/2014/main" val="20004"/>
                    </a:ext>
                  </a:extLst>
                </a:gridCol>
                <a:gridCol w="1354975">
                  <a:extLst>
                    <a:ext uri="{9D8B030D-6E8A-4147-A177-3AD203B41FA5}">
                      <a16:colId xmlns:a16="http://schemas.microsoft.com/office/drawing/2014/main" val="20005"/>
                    </a:ext>
                  </a:extLst>
                </a:gridCol>
              </a:tblGrid>
              <a:tr h="370850">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REAgentID</a:t>
                      </a:r>
                      <a:endParaRPr sz="1200" b="1" i="0" u="none" strike="noStrike" cap="none">
                        <a:solidFill>
                          <a:schemeClr val="lt1"/>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SalesRepID</a:t>
                      </a:r>
                      <a:endParaRPr sz="1200" b="1" i="0" u="none" strike="noStrike" cap="none">
                        <a:solidFill>
                          <a:schemeClr val="lt1"/>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LeadPlatform</a:t>
                      </a:r>
                      <a:endParaRPr sz="1200" b="1" i="0" u="none" strike="noStrike" cap="none">
                        <a:solidFill>
                          <a:schemeClr val="lt1"/>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LeadType</a:t>
                      </a:r>
                      <a:endParaRPr sz="1200" b="1" i="0" u="none" strike="noStrike" cap="none">
                        <a:solidFill>
                          <a:schemeClr val="lt1"/>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LeadVendor</a:t>
                      </a:r>
                      <a:endParaRPr sz="1200" b="1" i="0" u="none" strike="noStrike" cap="none">
                        <a:solidFill>
                          <a:schemeClr val="lt1"/>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LeadDateTime</a:t>
                      </a:r>
                      <a:endParaRPr sz="1200" b="1" i="0" u="none" strike="noStrike" cap="none">
                        <a:solidFill>
                          <a:schemeClr val="lt1"/>
                        </a:solidFill>
                        <a:latin typeface="Open Sans"/>
                        <a:ea typeface="Open Sans"/>
                        <a:cs typeface="Open Sans"/>
                        <a:sym typeface="Open Sans"/>
                      </a:endParaRPr>
                    </a:p>
                  </a:txBody>
                  <a:tcPr marL="9525" marR="9525" marT="9525" marB="45725" anchor="b"/>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0033300001giP3WAAU</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00533000002mYFzAAM</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Web</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Paid</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Google Search</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1/10/2017 11:30</a:t>
                      </a:r>
                      <a:endParaRPr/>
                    </a:p>
                  </a:txBody>
                  <a:tcPr marL="9525" marR="9525" marT="9525" marB="45725" anchor="b"/>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0033300001fLKowAAG</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00533000002mYGaAAM</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Web</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Organic</a:t>
                      </a:r>
                      <a:endParaRPr/>
                    </a:p>
                  </a:txBody>
                  <a:tcPr marL="9525" marR="9525" marT="9525" marB="45725" anchor="b"/>
                </a:tc>
                <a:tc>
                  <a:txBody>
                    <a:bodyPr/>
                    <a:lstStyle/>
                    <a:p>
                      <a:pPr marL="0" marR="0" lvl="0" indent="0" algn="l" rtl="0">
                        <a:spcBef>
                          <a:spcPts val="0"/>
                        </a:spcBef>
                        <a:spcAft>
                          <a:spcPts val="0"/>
                        </a:spcAft>
                        <a:buNone/>
                      </a:pPr>
                      <a:endParaRPr sz="1200" b="0" i="0" u="none" strike="noStrike" cap="none">
                        <a:solidFill>
                          <a:srgbClr val="000000"/>
                        </a:solidFill>
                        <a:latin typeface="Open Sans"/>
                        <a:ea typeface="Open Sans"/>
                        <a:cs typeface="Open Sans"/>
                        <a:sym typeface="Open Sans"/>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1/10/2017 11:31</a:t>
                      </a:r>
                      <a:endParaRPr/>
                    </a:p>
                  </a:txBody>
                  <a:tcPr marL="9525" marR="9525" marT="9525" marB="45725" anchor="b"/>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0034000001beSUyAAM</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005330000045SGNAA2</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Web</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Email</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Email</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1/10/2017 11:31</a:t>
                      </a:r>
                      <a:endParaRPr/>
                    </a:p>
                  </a:txBody>
                  <a:tcPr marL="9525" marR="9525" marT="9525" marB="45725" anchor="b"/>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0033300001rSTerAAG</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00540000002lAXpAAM</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Web</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Paid</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Google Search</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1/10/2017 11:32</a:t>
                      </a:r>
                      <a:endParaRPr/>
                    </a:p>
                  </a:txBody>
                  <a:tcPr marL="9525" marR="9525" marT="9525" marB="45725" anchor="b"/>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0033300001fM90xAAC</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00533000003grFeAAI</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Phone</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Paid</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Google Search</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10/13/2016 11:00</a:t>
                      </a:r>
                      <a:endParaRPr/>
                    </a:p>
                  </a:txBody>
                  <a:tcPr marL="9525" marR="9525" marT="9525" marB="45725" anchor="b"/>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0033300001fLC2GAAW</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00533000003hosQAAQ</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Web</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Email</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Email</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1/10/2017 11:35</a:t>
                      </a:r>
                      <a:endParaRPr/>
                    </a:p>
                  </a:txBody>
                  <a:tcPr marL="9525" marR="9525" marT="9525" marB="45725" anchor="b"/>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0034000000pd2xnAAA</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00533000002mqr5AAA</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Web</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Email</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Email</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1/10/2017 11:36</a:t>
                      </a:r>
                      <a:endParaRPr/>
                    </a:p>
                  </a:txBody>
                  <a:tcPr marL="9525" marR="9525" marT="9525" marB="45725" anchor="b"/>
                </a:tc>
                <a:extLst>
                  <a:ext uri="{0D108BD9-81ED-4DB2-BD59-A6C34878D82A}">
                    <a16:rowId xmlns:a16="http://schemas.microsoft.com/office/drawing/2014/main" val="10007"/>
                  </a:ext>
                </a:extLst>
              </a:tr>
            </a:tbl>
          </a:graphicData>
        </a:graphic>
      </p:graphicFrame>
      <p:sp>
        <p:nvSpPr>
          <p:cNvPr id="567" name="Google Shape;567;p63"/>
          <p:cNvSpPr/>
          <p:nvPr/>
        </p:nvSpPr>
        <p:spPr>
          <a:xfrm>
            <a:off x="3405500" y="4330931"/>
            <a:ext cx="2038430" cy="269222"/>
          </a:xfrm>
          <a:prstGeom prst="rect">
            <a:avLst/>
          </a:prstGeom>
          <a:noFill/>
          <a:ln w="127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Open Sans"/>
                <a:ea typeface="Open Sans"/>
                <a:cs typeface="Open Sans"/>
                <a:sym typeface="Open Sans"/>
              </a:rPr>
              <a:t>272K rows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64"/>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RE Agent – Sales Rep Phone Calls</a:t>
            </a:r>
            <a:endParaRPr/>
          </a:p>
        </p:txBody>
      </p:sp>
      <p:graphicFrame>
        <p:nvGraphicFramePr>
          <p:cNvPr id="574" name="Google Shape;574;p64"/>
          <p:cNvGraphicFramePr/>
          <p:nvPr/>
        </p:nvGraphicFramePr>
        <p:xfrm>
          <a:off x="322385" y="1030201"/>
          <a:ext cx="3000000" cy="3000000"/>
        </p:xfrm>
        <a:graphic>
          <a:graphicData uri="http://schemas.openxmlformats.org/drawingml/2006/table">
            <a:tbl>
              <a:tblPr firstRow="1" bandRow="1">
                <a:noFill/>
                <a:tableStyleId>{70454B67-9000-4A9E-B568-9F92693079DC}</a:tableStyleId>
              </a:tblPr>
              <a:tblGrid>
                <a:gridCol w="1770600">
                  <a:extLst>
                    <a:ext uri="{9D8B030D-6E8A-4147-A177-3AD203B41FA5}">
                      <a16:colId xmlns:a16="http://schemas.microsoft.com/office/drawing/2014/main" val="20000"/>
                    </a:ext>
                  </a:extLst>
                </a:gridCol>
                <a:gridCol w="1812175">
                  <a:extLst>
                    <a:ext uri="{9D8B030D-6E8A-4147-A177-3AD203B41FA5}">
                      <a16:colId xmlns:a16="http://schemas.microsoft.com/office/drawing/2014/main" val="20001"/>
                    </a:ext>
                  </a:extLst>
                </a:gridCol>
                <a:gridCol w="2053250">
                  <a:extLst>
                    <a:ext uri="{9D8B030D-6E8A-4147-A177-3AD203B41FA5}">
                      <a16:colId xmlns:a16="http://schemas.microsoft.com/office/drawing/2014/main" val="20002"/>
                    </a:ext>
                  </a:extLst>
                </a:gridCol>
                <a:gridCol w="1596050">
                  <a:extLst>
                    <a:ext uri="{9D8B030D-6E8A-4147-A177-3AD203B41FA5}">
                      <a16:colId xmlns:a16="http://schemas.microsoft.com/office/drawing/2014/main" val="20003"/>
                    </a:ext>
                  </a:extLst>
                </a:gridCol>
                <a:gridCol w="1429800">
                  <a:extLst>
                    <a:ext uri="{9D8B030D-6E8A-4147-A177-3AD203B41FA5}">
                      <a16:colId xmlns:a16="http://schemas.microsoft.com/office/drawing/2014/main" val="20004"/>
                    </a:ext>
                  </a:extLst>
                </a:gridCol>
              </a:tblGrid>
              <a:tr h="370850">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REAgentID</a:t>
                      </a:r>
                      <a:endParaRPr sz="1200" b="1" i="0" u="none" strike="noStrike" cap="none">
                        <a:solidFill>
                          <a:schemeClr val="lt1"/>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SalesRepID</a:t>
                      </a:r>
                      <a:endParaRPr sz="1200" b="1" i="0" u="none" strike="noStrike" cap="none">
                        <a:solidFill>
                          <a:schemeClr val="lt1"/>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PhoneCallType</a:t>
                      </a:r>
                      <a:endParaRPr sz="1200" b="1" i="0" u="none" strike="noStrike" cap="none">
                        <a:solidFill>
                          <a:schemeClr val="lt1"/>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PhoneCallDateTime</a:t>
                      </a:r>
                      <a:endParaRPr sz="1200" b="1" i="0" u="none" strike="noStrike" cap="none">
                        <a:solidFill>
                          <a:schemeClr val="lt1"/>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TalkTimeMinutes</a:t>
                      </a:r>
                      <a:endParaRPr sz="1200" b="1" i="0" u="none" strike="noStrike" cap="none">
                        <a:solidFill>
                          <a:schemeClr val="lt1"/>
                        </a:solidFill>
                        <a:latin typeface="Open Sans"/>
                        <a:ea typeface="Open Sans"/>
                        <a:cs typeface="Open Sans"/>
                        <a:sym typeface="Open Sans"/>
                      </a:endParaRPr>
                    </a:p>
                  </a:txBody>
                  <a:tcPr marL="9525" marR="9525" marT="9525" marB="45725" anchor="b"/>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0034000001JwfjRAAR</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00533000002mY8rAAE</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Sales Rep Called RE Agent</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10/5/2016 10:46</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0.1</a:t>
                      </a:r>
                      <a:endParaRPr/>
                    </a:p>
                  </a:txBody>
                  <a:tcPr marL="9525" marR="9525" marT="9525" marB="45725" anchor="b"/>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endParaRPr sz="1200" b="0" i="0" u="none" strike="noStrike" cap="none">
                        <a:solidFill>
                          <a:srgbClr val="000000"/>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005400000024jMGAAY</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RE Agent Called Sales Rep</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10/5/2016 10:46</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0</a:t>
                      </a:r>
                      <a:endParaRPr/>
                    </a:p>
                  </a:txBody>
                  <a:tcPr marL="9525" marR="9525" marT="9525" marB="45725" anchor="b"/>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0033300001pVBqhAAG</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00533000003gzn0AAA</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Sales Rep Called RE Agent</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10/5/2016 10:46</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0.2</a:t>
                      </a:r>
                      <a:endParaRPr/>
                    </a:p>
                  </a:txBody>
                  <a:tcPr marL="9525" marR="9525" marT="9525" marB="45725" anchor="b"/>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endParaRPr sz="1200" b="0" i="0" u="none" strike="noStrike" cap="none">
                        <a:solidFill>
                          <a:srgbClr val="000000"/>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00533000003gXQrAAM</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Sales Rep Called RE Agent</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10/5/2016 10:46</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0.1</a:t>
                      </a:r>
                      <a:endParaRPr/>
                    </a:p>
                  </a:txBody>
                  <a:tcPr marL="9525" marR="9525" marT="9525" marB="45725" anchor="b"/>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endParaRPr sz="1200" b="0" i="0" u="none" strike="noStrike" cap="none">
                        <a:solidFill>
                          <a:srgbClr val="000000"/>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00533000003StEEAA0</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RE Agent Called Sales Rep</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10/5/2016 10:46</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1.4</a:t>
                      </a:r>
                      <a:endParaRPr/>
                    </a:p>
                  </a:txBody>
                  <a:tcPr marL="9525" marR="9525" marT="9525" marB="45725" anchor="b"/>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0034000001GHBQJAA5</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00533000002miChAAI</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Sales Rep Called RE Agent</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10/5/2016 10:46</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1.1</a:t>
                      </a:r>
                      <a:endParaRPr/>
                    </a:p>
                  </a:txBody>
                  <a:tcPr marL="9525" marR="9525" marT="9525" marB="45725" anchor="b"/>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0033300001el63PAAQ</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00540000002iqyFAAQ</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RE Agent Called Sales Rep</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10/5/2016 10:46</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8.5</a:t>
                      </a:r>
                      <a:endParaRPr/>
                    </a:p>
                  </a:txBody>
                  <a:tcPr marL="9525" marR="9525" marT="9525" marB="45725" anchor="b"/>
                </a:tc>
                <a:extLst>
                  <a:ext uri="{0D108BD9-81ED-4DB2-BD59-A6C34878D82A}">
                    <a16:rowId xmlns:a16="http://schemas.microsoft.com/office/drawing/2014/main" val="10007"/>
                  </a:ext>
                </a:extLst>
              </a:tr>
            </a:tbl>
          </a:graphicData>
        </a:graphic>
      </p:graphicFrame>
      <p:sp>
        <p:nvSpPr>
          <p:cNvPr id="575" name="Google Shape;575;p64"/>
          <p:cNvSpPr/>
          <p:nvPr/>
        </p:nvSpPr>
        <p:spPr>
          <a:xfrm>
            <a:off x="3405500" y="4330931"/>
            <a:ext cx="2038430" cy="269222"/>
          </a:xfrm>
          <a:prstGeom prst="rect">
            <a:avLst/>
          </a:prstGeom>
          <a:noFill/>
          <a:ln w="127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Open Sans"/>
                <a:ea typeface="Open Sans"/>
                <a:cs typeface="Open Sans"/>
                <a:sym typeface="Open Sans"/>
              </a:rPr>
              <a:t>8.7MM rows, 2 files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7"/>
          <p:cNvSpPr txBox="1">
            <a:spLocks noGrp="1"/>
          </p:cNvSpPr>
          <p:nvPr>
            <p:ph type="body" idx="1"/>
          </p:nvPr>
        </p:nvSpPr>
        <p:spPr>
          <a:xfrm>
            <a:off x="322385" y="1058130"/>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Get to know us</a:t>
            </a:r>
            <a:endParaRPr/>
          </a:p>
        </p:txBody>
      </p:sp>
      <p:sp>
        <p:nvSpPr>
          <p:cNvPr id="190" name="Google Shape;190;p37"/>
          <p:cNvSpPr txBox="1"/>
          <p:nvPr/>
        </p:nvSpPr>
        <p:spPr>
          <a:xfrm>
            <a:off x="812091" y="888760"/>
            <a:ext cx="8104800" cy="2991900"/>
          </a:xfrm>
          <a:prstGeom prst="rect">
            <a:avLst/>
          </a:prstGeom>
          <a:noFill/>
          <a:ln>
            <a:noFill/>
          </a:ln>
        </p:spPr>
        <p:txBody>
          <a:bodyPr spcFirstLastPara="1" wrap="square" lIns="21950" tIns="10975" rIns="21950" bIns="10975" anchor="b" anchorCtr="0">
            <a:noAutofit/>
          </a:bodyPr>
          <a:lstStyle/>
          <a:p>
            <a:pPr marL="285750" marR="0" lvl="0" indent="-285750" algn="l" rtl="0">
              <a:lnSpc>
                <a:spcPct val="90000"/>
              </a:lnSpc>
              <a:spcBef>
                <a:spcPts val="0"/>
              </a:spcBef>
              <a:spcAft>
                <a:spcPts val="0"/>
              </a:spcAft>
              <a:buClr>
                <a:schemeClr val="lt1"/>
              </a:buClr>
              <a:buSzPts val="1600"/>
              <a:buFont typeface="Arial"/>
              <a:buChar char="•"/>
            </a:pPr>
            <a:r>
              <a:rPr lang="en-US" sz="1600" b="0" dirty="0">
                <a:solidFill>
                  <a:schemeClr val="lt1"/>
                </a:solidFill>
                <a:latin typeface="Open Sans"/>
                <a:ea typeface="Open Sans"/>
                <a:cs typeface="Open Sans"/>
                <a:sym typeface="Open Sans"/>
              </a:rPr>
              <a:t>Role, focus, title</a:t>
            </a:r>
            <a:endParaRPr dirty="0"/>
          </a:p>
          <a:p>
            <a:pPr marL="285750" marR="0" lvl="0" indent="-285750" algn="l" rtl="0">
              <a:lnSpc>
                <a:spcPct val="90000"/>
              </a:lnSpc>
              <a:spcBef>
                <a:spcPts val="1800"/>
              </a:spcBef>
              <a:spcAft>
                <a:spcPts val="0"/>
              </a:spcAft>
              <a:buClr>
                <a:schemeClr val="lt1"/>
              </a:buClr>
              <a:buSzPts val="1600"/>
              <a:buFont typeface="Arial"/>
              <a:buChar char="•"/>
            </a:pPr>
            <a:r>
              <a:rPr lang="en-US" sz="1600" b="0" dirty="0">
                <a:solidFill>
                  <a:schemeClr val="lt1"/>
                </a:solidFill>
                <a:latin typeface="Open Sans"/>
                <a:ea typeface="Open Sans"/>
                <a:cs typeface="Open Sans"/>
                <a:sym typeface="Open Sans"/>
              </a:rPr>
              <a:t>Tenure at Zillow Group</a:t>
            </a:r>
            <a:endParaRPr dirty="0"/>
          </a:p>
          <a:p>
            <a:pPr marL="285750" marR="0" lvl="0" indent="-285750" algn="l" rtl="0">
              <a:lnSpc>
                <a:spcPct val="90000"/>
              </a:lnSpc>
              <a:spcBef>
                <a:spcPts val="1800"/>
              </a:spcBef>
              <a:spcAft>
                <a:spcPts val="0"/>
              </a:spcAft>
              <a:buClr>
                <a:schemeClr val="lt1"/>
              </a:buClr>
              <a:buSzPts val="1600"/>
              <a:buFont typeface="Arial"/>
              <a:buChar char="•"/>
            </a:pPr>
            <a:r>
              <a:rPr lang="en-US" sz="1600" b="0" dirty="0">
                <a:solidFill>
                  <a:schemeClr val="lt1"/>
                </a:solidFill>
                <a:latin typeface="Open Sans"/>
                <a:ea typeface="Open Sans"/>
                <a:cs typeface="Open Sans"/>
                <a:sym typeface="Open Sans"/>
              </a:rPr>
              <a:t>Path to Zillow Group</a:t>
            </a:r>
            <a:endParaRPr dirty="0"/>
          </a:p>
          <a:p>
            <a:pPr marL="285750" marR="0" lvl="0" indent="-285750" algn="l" rtl="0">
              <a:lnSpc>
                <a:spcPct val="90000"/>
              </a:lnSpc>
              <a:spcBef>
                <a:spcPts val="1800"/>
              </a:spcBef>
              <a:spcAft>
                <a:spcPts val="0"/>
              </a:spcAft>
              <a:buClr>
                <a:schemeClr val="lt1"/>
              </a:buClr>
              <a:buSzPts val="1600"/>
              <a:buFont typeface="Arial"/>
              <a:buChar char="•"/>
            </a:pPr>
            <a:r>
              <a:rPr lang="en-US" sz="1600" b="0" dirty="0">
                <a:solidFill>
                  <a:schemeClr val="lt1"/>
                </a:solidFill>
                <a:latin typeface="Open Sans"/>
                <a:ea typeface="Open Sans"/>
                <a:cs typeface="Open Sans"/>
                <a:sym typeface="Open Sans"/>
              </a:rPr>
              <a:t>Home town</a:t>
            </a:r>
            <a:endParaRPr dirty="0"/>
          </a:p>
          <a:p>
            <a:pPr marL="285750" marR="0" lvl="0" indent="-285750" algn="l" rtl="0">
              <a:lnSpc>
                <a:spcPct val="90000"/>
              </a:lnSpc>
              <a:spcBef>
                <a:spcPts val="1800"/>
              </a:spcBef>
              <a:spcAft>
                <a:spcPts val="0"/>
              </a:spcAft>
              <a:buClr>
                <a:schemeClr val="lt1"/>
              </a:buClr>
              <a:buSzPts val="1600"/>
              <a:buFont typeface="Arial"/>
              <a:buChar char="•"/>
            </a:pPr>
            <a:r>
              <a:rPr lang="en-US" sz="1600" dirty="0">
                <a:solidFill>
                  <a:schemeClr val="lt1"/>
                </a:solidFill>
                <a:latin typeface="Open Sans"/>
                <a:ea typeface="Open Sans"/>
                <a:cs typeface="Open Sans"/>
                <a:sym typeface="Open Sans"/>
              </a:rPr>
              <a:t>4th of July plans</a:t>
            </a:r>
            <a:endParaRPr dirty="0"/>
          </a:p>
          <a:p>
            <a:pPr marL="0" marR="0" lvl="0" indent="0" algn="l" rtl="0">
              <a:lnSpc>
                <a:spcPct val="90000"/>
              </a:lnSpc>
              <a:spcBef>
                <a:spcPts val="1800"/>
              </a:spcBef>
              <a:spcAft>
                <a:spcPts val="0"/>
              </a:spcAft>
              <a:buClr>
                <a:schemeClr val="lt1"/>
              </a:buClr>
              <a:buSzPts val="1600"/>
              <a:buFont typeface="Arial"/>
              <a:buNone/>
            </a:pPr>
            <a:endParaRPr sz="1600" b="0" dirty="0">
              <a:solidFill>
                <a:schemeClr val="lt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5"/>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RE Agent – Sales Rep Meetings</a:t>
            </a:r>
            <a:endParaRPr/>
          </a:p>
        </p:txBody>
      </p:sp>
      <p:graphicFrame>
        <p:nvGraphicFramePr>
          <p:cNvPr id="582" name="Google Shape;582;p65"/>
          <p:cNvGraphicFramePr/>
          <p:nvPr/>
        </p:nvGraphicFramePr>
        <p:xfrm>
          <a:off x="1677360" y="1030201"/>
          <a:ext cx="3000000" cy="3000000"/>
        </p:xfrm>
        <a:graphic>
          <a:graphicData uri="http://schemas.openxmlformats.org/drawingml/2006/table">
            <a:tbl>
              <a:tblPr firstRow="1" bandRow="1">
                <a:noFill/>
                <a:tableStyleId>{70454B67-9000-4A9E-B568-9F92693079DC}</a:tableStyleId>
              </a:tblPr>
              <a:tblGrid>
                <a:gridCol w="1770600">
                  <a:extLst>
                    <a:ext uri="{9D8B030D-6E8A-4147-A177-3AD203B41FA5}">
                      <a16:colId xmlns:a16="http://schemas.microsoft.com/office/drawing/2014/main" val="20000"/>
                    </a:ext>
                  </a:extLst>
                </a:gridCol>
                <a:gridCol w="1812175">
                  <a:extLst>
                    <a:ext uri="{9D8B030D-6E8A-4147-A177-3AD203B41FA5}">
                      <a16:colId xmlns:a16="http://schemas.microsoft.com/office/drawing/2014/main" val="20001"/>
                    </a:ext>
                  </a:extLst>
                </a:gridCol>
                <a:gridCol w="205325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REAgentID</a:t>
                      </a:r>
                      <a:endParaRPr sz="1200" b="1" i="0" u="none" strike="noStrike" cap="none">
                        <a:solidFill>
                          <a:schemeClr val="lt1"/>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SalesRepID</a:t>
                      </a:r>
                      <a:endParaRPr sz="1200" b="1" i="0" u="none" strike="noStrike" cap="none">
                        <a:solidFill>
                          <a:schemeClr val="lt1"/>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SalesMeetingDate</a:t>
                      </a:r>
                      <a:endParaRPr sz="1200" b="1" i="0" u="none" strike="noStrike" cap="none">
                        <a:solidFill>
                          <a:schemeClr val="lt1"/>
                        </a:solidFill>
                        <a:latin typeface="Open Sans"/>
                        <a:ea typeface="Open Sans"/>
                        <a:cs typeface="Open Sans"/>
                        <a:sym typeface="Open Sans"/>
                      </a:endParaRPr>
                    </a:p>
                  </a:txBody>
                  <a:tcPr marL="9525" marR="9525" marT="9525" marB="45725" anchor="b"/>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0034000000uWTKPAA4</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00533000002mOerAAE</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6/30/2017</a:t>
                      </a:r>
                      <a:endParaRPr/>
                    </a:p>
                  </a:txBody>
                  <a:tcPr marL="9525" marR="9525" marT="9525" marB="45725" anchor="b"/>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0034000000zAS2SAAW</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00533000003mRApAAM</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6/30/2017</a:t>
                      </a:r>
                      <a:endParaRPr/>
                    </a:p>
                  </a:txBody>
                  <a:tcPr marL="9525" marR="9525" marT="9525" marB="45725" anchor="b"/>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00340000019JWGoAAO</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00533000002mOerAAE</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6/30/2017</a:t>
                      </a:r>
                      <a:endParaRPr/>
                    </a:p>
                  </a:txBody>
                  <a:tcPr marL="9525" marR="9525" marT="9525" marB="45725" anchor="b"/>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0034000000avJilAAE</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00533000002mY90AAE</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6/30/2017</a:t>
                      </a:r>
                      <a:endParaRPr/>
                    </a:p>
                  </a:txBody>
                  <a:tcPr marL="9525" marR="9525" marT="9525" marB="45725" anchor="b"/>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0033300001pXozTAAS</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00533000003hogtAAA</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6/30/2017</a:t>
                      </a:r>
                      <a:endParaRPr/>
                    </a:p>
                  </a:txBody>
                  <a:tcPr marL="9525" marR="9525" marT="9525" marB="45725" anchor="b"/>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0034000000pAvyqAAC</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0054000000254LvAAI</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6/30/2017</a:t>
                      </a:r>
                      <a:endParaRPr/>
                    </a:p>
                  </a:txBody>
                  <a:tcPr marL="9525" marR="9525" marT="9525" marB="45725" anchor="b"/>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0034000001BTDmgAAH</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005400000024znbAAA</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6/30/2017</a:t>
                      </a:r>
                      <a:endParaRPr/>
                    </a:p>
                  </a:txBody>
                  <a:tcPr marL="9525" marR="9525" marT="9525" marB="45725" anchor="b"/>
                </a:tc>
                <a:extLst>
                  <a:ext uri="{0D108BD9-81ED-4DB2-BD59-A6C34878D82A}">
                    <a16:rowId xmlns:a16="http://schemas.microsoft.com/office/drawing/2014/main" val="10007"/>
                  </a:ext>
                </a:extLst>
              </a:tr>
            </a:tbl>
          </a:graphicData>
        </a:graphic>
      </p:graphicFrame>
      <p:sp>
        <p:nvSpPr>
          <p:cNvPr id="583" name="Google Shape;583;p65"/>
          <p:cNvSpPr/>
          <p:nvPr/>
        </p:nvSpPr>
        <p:spPr>
          <a:xfrm>
            <a:off x="3405500" y="4330931"/>
            <a:ext cx="2038430" cy="269222"/>
          </a:xfrm>
          <a:prstGeom prst="rect">
            <a:avLst/>
          </a:prstGeom>
          <a:noFill/>
          <a:ln w="127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Open Sans"/>
                <a:ea typeface="Open Sans"/>
                <a:cs typeface="Open Sans"/>
                <a:sym typeface="Open Sans"/>
              </a:rPr>
              <a:t>1,003 rows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6"/>
          <p:cNvSpPr txBox="1">
            <a:spLocks noGrp="1"/>
          </p:cNvSpPr>
          <p:nvPr>
            <p:ph type="body" idx="1"/>
          </p:nvPr>
        </p:nvSpPr>
        <p:spPr>
          <a:xfrm>
            <a:off x="322385" y="2158646"/>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Let’s talk about more data</a:t>
            </a:r>
            <a:endParaRPr/>
          </a:p>
        </p:txBody>
      </p:sp>
      <p:sp>
        <p:nvSpPr>
          <p:cNvPr id="589" name="Google Shape;589;p66"/>
          <p:cNvSpPr txBox="1"/>
          <p:nvPr/>
        </p:nvSpPr>
        <p:spPr>
          <a:xfrm>
            <a:off x="1039091" y="2559184"/>
            <a:ext cx="8104909" cy="308708"/>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0">
                <a:solidFill>
                  <a:schemeClr val="lt1"/>
                </a:solidFill>
                <a:latin typeface="Open Sans"/>
                <a:ea typeface="Open Sans"/>
                <a:cs typeface="Open Sans"/>
                <a:sym typeface="Open Sans"/>
              </a:rPr>
              <a:t>The stuff other than marketing/sales interactions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9"/>
                                        </p:tgtEl>
                                        <p:attrNameLst>
                                          <p:attrName>style.visibility</p:attrName>
                                        </p:attrNameLst>
                                      </p:cBhvr>
                                      <p:to>
                                        <p:strVal val="visible"/>
                                      </p:to>
                                    </p:set>
                                    <p:animEffect transition="in" filter="fade">
                                      <p:cBhvr>
                                        <p:cTn id="7" dur="500"/>
                                        <p:tgtEl>
                                          <p:spTgt spid="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7"/>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RE Agent Acquisition (date of first ever purchase of ads on Z.com)</a:t>
            </a:r>
            <a:endParaRPr/>
          </a:p>
        </p:txBody>
      </p:sp>
      <p:graphicFrame>
        <p:nvGraphicFramePr>
          <p:cNvPr id="596" name="Google Shape;596;p67"/>
          <p:cNvGraphicFramePr/>
          <p:nvPr/>
        </p:nvGraphicFramePr>
        <p:xfrm>
          <a:off x="2633323" y="1030201"/>
          <a:ext cx="3582775" cy="2966800"/>
        </p:xfrm>
        <a:graphic>
          <a:graphicData uri="http://schemas.openxmlformats.org/drawingml/2006/table">
            <a:tbl>
              <a:tblPr firstRow="1" bandRow="1">
                <a:noFill/>
                <a:tableStyleId>{70454B67-9000-4A9E-B568-9F92693079DC}</a:tableStyleId>
              </a:tblPr>
              <a:tblGrid>
                <a:gridCol w="1770600">
                  <a:extLst>
                    <a:ext uri="{9D8B030D-6E8A-4147-A177-3AD203B41FA5}">
                      <a16:colId xmlns:a16="http://schemas.microsoft.com/office/drawing/2014/main" val="20000"/>
                    </a:ext>
                  </a:extLst>
                </a:gridCol>
                <a:gridCol w="18121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ZUID</a:t>
                      </a:r>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AcquisitionDate</a:t>
                      </a:r>
                      <a:endParaRPr sz="1200" b="1" i="0" u="none" strike="noStrike" cap="none">
                        <a:solidFill>
                          <a:schemeClr val="lt1"/>
                        </a:solidFill>
                        <a:latin typeface="Open Sans"/>
                        <a:ea typeface="Open Sans"/>
                        <a:cs typeface="Open Sans"/>
                        <a:sym typeface="Open Sans"/>
                      </a:endParaRPr>
                    </a:p>
                  </a:txBody>
                  <a:tcPr marL="9525" marR="9525" marT="9525" marB="45725" anchor="b"/>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1219858</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2017-06-21</a:t>
                      </a:r>
                      <a:endParaRPr/>
                    </a:p>
                  </a:txBody>
                  <a:tcPr marL="9525" marR="9525" marT="9525" marB="45725" anchor="b"/>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8683121</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2017-06-26</a:t>
                      </a:r>
                      <a:endParaRPr/>
                    </a:p>
                  </a:txBody>
                  <a:tcPr marL="9525" marR="9525" marT="9525" marB="45725" anchor="b"/>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10507903</a:t>
                      </a:r>
                      <a:endParaRPr sz="1200" b="0" i="0" u="none" strike="noStrike" cap="none">
                        <a:solidFill>
                          <a:srgbClr val="000000"/>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2017-01-28</a:t>
                      </a:r>
                      <a:endParaRPr/>
                    </a:p>
                  </a:txBody>
                  <a:tcPr marL="9525" marR="9525" marT="9525" marB="45725" anchor="b"/>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24388286</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2017-03-10</a:t>
                      </a:r>
                      <a:endParaRPr/>
                    </a:p>
                  </a:txBody>
                  <a:tcPr marL="9525" marR="9525" marT="9525" marB="45725" anchor="b"/>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5837712</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2017-01-01</a:t>
                      </a:r>
                      <a:endParaRPr/>
                    </a:p>
                  </a:txBody>
                  <a:tcPr marL="9525" marR="9525" marT="9525" marB="45725" anchor="b"/>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54477231</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2016-06-28</a:t>
                      </a:r>
                      <a:endParaRPr/>
                    </a:p>
                  </a:txBody>
                  <a:tcPr marL="9525" marR="9525" marT="9525" marB="45725" anchor="b"/>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9779068</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2016-05-30</a:t>
                      </a:r>
                      <a:endParaRPr/>
                    </a:p>
                  </a:txBody>
                  <a:tcPr marL="9525" marR="9525" marT="9525" marB="45725" anchor="b"/>
                </a:tc>
                <a:extLst>
                  <a:ext uri="{0D108BD9-81ED-4DB2-BD59-A6C34878D82A}">
                    <a16:rowId xmlns:a16="http://schemas.microsoft.com/office/drawing/2014/main" val="10007"/>
                  </a:ext>
                </a:extLst>
              </a:tr>
            </a:tbl>
          </a:graphicData>
        </a:graphic>
      </p:graphicFrame>
      <p:sp>
        <p:nvSpPr>
          <p:cNvPr id="597" name="Google Shape;597;p67"/>
          <p:cNvSpPr/>
          <p:nvPr/>
        </p:nvSpPr>
        <p:spPr>
          <a:xfrm>
            <a:off x="3405500" y="4330931"/>
            <a:ext cx="2038430" cy="269222"/>
          </a:xfrm>
          <a:prstGeom prst="rect">
            <a:avLst/>
          </a:prstGeom>
          <a:noFill/>
          <a:ln w="127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Open Sans"/>
                <a:ea typeface="Open Sans"/>
                <a:cs typeface="Open Sans"/>
                <a:sym typeface="Open Sans"/>
              </a:rPr>
              <a:t>161K rows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8"/>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REAgentID / ZUID Lookup</a:t>
            </a:r>
            <a:endParaRPr/>
          </a:p>
        </p:txBody>
      </p:sp>
      <p:graphicFrame>
        <p:nvGraphicFramePr>
          <p:cNvPr id="604" name="Google Shape;604;p68"/>
          <p:cNvGraphicFramePr/>
          <p:nvPr/>
        </p:nvGraphicFramePr>
        <p:xfrm>
          <a:off x="2633323" y="1030201"/>
          <a:ext cx="3000000" cy="3000000"/>
        </p:xfrm>
        <a:graphic>
          <a:graphicData uri="http://schemas.openxmlformats.org/drawingml/2006/table">
            <a:tbl>
              <a:tblPr firstRow="1" bandRow="1">
                <a:noFill/>
                <a:tableStyleId>{70454B67-9000-4A9E-B568-9F92693079DC}</a:tableStyleId>
              </a:tblPr>
              <a:tblGrid>
                <a:gridCol w="1770600">
                  <a:extLst>
                    <a:ext uri="{9D8B030D-6E8A-4147-A177-3AD203B41FA5}">
                      <a16:colId xmlns:a16="http://schemas.microsoft.com/office/drawing/2014/main" val="20000"/>
                    </a:ext>
                  </a:extLst>
                </a:gridCol>
                <a:gridCol w="18121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REAgentID</a:t>
                      </a:r>
                      <a:endParaRPr sz="1200" b="1" i="0" u="none" strike="noStrike" cap="none">
                        <a:solidFill>
                          <a:schemeClr val="lt1"/>
                        </a:solidFill>
                        <a:latin typeface="Open Sans"/>
                        <a:ea typeface="Open Sans"/>
                        <a:cs typeface="Open Sans"/>
                        <a:sym typeface="Open Sans"/>
                      </a:endParaRPr>
                    </a:p>
                  </a:txBody>
                  <a:tcPr marL="4775" marR="4775" marT="477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ZUID</a:t>
                      </a:r>
                      <a:endParaRPr/>
                    </a:p>
                  </a:txBody>
                  <a:tcPr marL="4775" marR="4775" marT="4775" marB="45725" anchor="b"/>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0033300001rTYgeAAG</a:t>
                      </a:r>
                      <a:endParaRPr/>
                    </a:p>
                  </a:txBody>
                  <a:tcPr marL="4775" marR="4775" marT="477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37263746</a:t>
                      </a:r>
                      <a:endParaRPr/>
                    </a:p>
                  </a:txBody>
                  <a:tcPr marL="4775" marR="4775" marT="4775" marB="45725" anchor="b"/>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0034000001dIajEAAS</a:t>
                      </a:r>
                      <a:endParaRPr/>
                    </a:p>
                  </a:txBody>
                  <a:tcPr marL="4775" marR="4775" marT="477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35226891</a:t>
                      </a:r>
                      <a:endParaRPr/>
                    </a:p>
                  </a:txBody>
                  <a:tcPr marL="4775" marR="4775" marT="4775" marB="45725" anchor="b"/>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0033300001ejZNrAAM</a:t>
                      </a:r>
                      <a:endParaRPr/>
                    </a:p>
                  </a:txBody>
                  <a:tcPr marL="4775" marR="4775" marT="477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22163901</a:t>
                      </a:r>
                      <a:endParaRPr/>
                    </a:p>
                  </a:txBody>
                  <a:tcPr marL="4775" marR="4775" marT="4775" marB="45725" anchor="b"/>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0034000001BSq2UAAT</a:t>
                      </a:r>
                      <a:endParaRPr/>
                    </a:p>
                  </a:txBody>
                  <a:tcPr marL="4775" marR="4775" marT="477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2003350</a:t>
                      </a:r>
                      <a:endParaRPr/>
                    </a:p>
                  </a:txBody>
                  <a:tcPr marL="4775" marR="4775" marT="4775" marB="45725" anchor="b"/>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0034000001JwWgiAAF</a:t>
                      </a:r>
                      <a:endParaRPr/>
                    </a:p>
                  </a:txBody>
                  <a:tcPr marL="4775" marR="4775" marT="477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13322361</a:t>
                      </a:r>
                      <a:endParaRPr/>
                    </a:p>
                  </a:txBody>
                  <a:tcPr marL="4775" marR="4775" marT="4775" marB="45725" anchor="b"/>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0034000001Aunt1AAB</a:t>
                      </a:r>
                      <a:endParaRPr/>
                    </a:p>
                  </a:txBody>
                  <a:tcPr marL="4775" marR="4775" marT="477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2004846</a:t>
                      </a:r>
                      <a:endParaRPr/>
                    </a:p>
                  </a:txBody>
                  <a:tcPr marL="4775" marR="4775" marT="4775" marB="45725" anchor="b"/>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0034000000uVsZuAAK</a:t>
                      </a:r>
                      <a:endParaRPr/>
                    </a:p>
                  </a:txBody>
                  <a:tcPr marL="4775" marR="4775" marT="477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6141907</a:t>
                      </a:r>
                      <a:endParaRPr/>
                    </a:p>
                  </a:txBody>
                  <a:tcPr marL="4775" marR="4775" marT="4775" marB="45725" anchor="b"/>
                </a:tc>
                <a:extLst>
                  <a:ext uri="{0D108BD9-81ED-4DB2-BD59-A6C34878D82A}">
                    <a16:rowId xmlns:a16="http://schemas.microsoft.com/office/drawing/2014/main" val="10007"/>
                  </a:ext>
                </a:extLst>
              </a:tr>
            </a:tbl>
          </a:graphicData>
        </a:graphic>
      </p:graphicFrame>
      <p:sp>
        <p:nvSpPr>
          <p:cNvPr id="605" name="Google Shape;605;p68"/>
          <p:cNvSpPr/>
          <p:nvPr/>
        </p:nvSpPr>
        <p:spPr>
          <a:xfrm>
            <a:off x="3405500" y="4330931"/>
            <a:ext cx="2038430" cy="269222"/>
          </a:xfrm>
          <a:prstGeom prst="rect">
            <a:avLst/>
          </a:prstGeom>
          <a:noFill/>
          <a:ln w="127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Open Sans"/>
                <a:ea typeface="Open Sans"/>
                <a:cs typeface="Open Sans"/>
                <a:sym typeface="Open Sans"/>
              </a:rPr>
              <a:t>518K rows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9"/>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Marketing / Sales Factors</a:t>
            </a:r>
            <a:endParaRPr/>
          </a:p>
        </p:txBody>
      </p:sp>
      <p:graphicFrame>
        <p:nvGraphicFramePr>
          <p:cNvPr id="612" name="Google Shape;612;p69"/>
          <p:cNvGraphicFramePr/>
          <p:nvPr/>
        </p:nvGraphicFramePr>
        <p:xfrm>
          <a:off x="4719817" y="864730"/>
          <a:ext cx="3582775" cy="1483400"/>
        </p:xfrm>
        <a:graphic>
          <a:graphicData uri="http://schemas.openxmlformats.org/drawingml/2006/table">
            <a:tbl>
              <a:tblPr firstRow="1" bandRow="1">
                <a:noFill/>
                <a:tableStyleId>{70454B67-9000-4A9E-B568-9F92693079DC}</a:tableStyleId>
              </a:tblPr>
              <a:tblGrid>
                <a:gridCol w="1770600">
                  <a:extLst>
                    <a:ext uri="{9D8B030D-6E8A-4147-A177-3AD203B41FA5}">
                      <a16:colId xmlns:a16="http://schemas.microsoft.com/office/drawing/2014/main" val="20000"/>
                    </a:ext>
                  </a:extLst>
                </a:gridCol>
                <a:gridCol w="18121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Sales Activity</a:t>
                      </a:r>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Cost per Activity</a:t>
                      </a:r>
                      <a:endParaRPr/>
                    </a:p>
                  </a:txBody>
                  <a:tcPr marL="9525" marR="9525" marT="9525" marB="45725" anchor="b"/>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Outbound Phone Calls</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 $10</a:t>
                      </a:r>
                      <a:endParaRPr/>
                    </a:p>
                  </a:txBody>
                  <a:tcPr marL="9525" marR="9525" marT="9525" marB="45725" anchor="b"/>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Inbound Phone Calls</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 $10</a:t>
                      </a:r>
                      <a:endParaRPr/>
                    </a:p>
                  </a:txBody>
                  <a:tcPr marL="9525" marR="9525" marT="9525" marB="45725" anchor="b"/>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Meetings</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 $300</a:t>
                      </a:r>
                      <a:endParaRPr/>
                    </a:p>
                  </a:txBody>
                  <a:tcPr marL="9525" marR="9525" marT="9525" marB="45725" anchor="b"/>
                </a:tc>
                <a:extLst>
                  <a:ext uri="{0D108BD9-81ED-4DB2-BD59-A6C34878D82A}">
                    <a16:rowId xmlns:a16="http://schemas.microsoft.com/office/drawing/2014/main" val="10003"/>
                  </a:ext>
                </a:extLst>
              </a:tr>
            </a:tbl>
          </a:graphicData>
        </a:graphic>
      </p:graphicFrame>
      <p:graphicFrame>
        <p:nvGraphicFramePr>
          <p:cNvPr id="613" name="Google Shape;613;p69"/>
          <p:cNvGraphicFramePr/>
          <p:nvPr/>
        </p:nvGraphicFramePr>
        <p:xfrm>
          <a:off x="841930" y="864730"/>
          <a:ext cx="3582775" cy="2225100"/>
        </p:xfrm>
        <a:graphic>
          <a:graphicData uri="http://schemas.openxmlformats.org/drawingml/2006/table">
            <a:tbl>
              <a:tblPr firstRow="1" bandRow="1">
                <a:noFill/>
                <a:tableStyleId>{70454B67-9000-4A9E-B568-9F92693079DC}</a:tableStyleId>
              </a:tblPr>
              <a:tblGrid>
                <a:gridCol w="1770600">
                  <a:extLst>
                    <a:ext uri="{9D8B030D-6E8A-4147-A177-3AD203B41FA5}">
                      <a16:colId xmlns:a16="http://schemas.microsoft.com/office/drawing/2014/main" val="20000"/>
                    </a:ext>
                  </a:extLst>
                </a:gridCol>
                <a:gridCol w="18121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Lead Channel</a:t>
                      </a:r>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Cost per lead</a:t>
                      </a:r>
                      <a:endParaRPr/>
                    </a:p>
                  </a:txBody>
                  <a:tcPr marL="9525" marR="9525" marT="9525" marB="45725" anchor="b"/>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Paid Social</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 $150</a:t>
                      </a:r>
                      <a:endParaRPr/>
                    </a:p>
                  </a:txBody>
                  <a:tcPr marL="9525" marR="9525" marT="9525" marB="45725" anchor="b"/>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Paid Search – Bing</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 $80</a:t>
                      </a:r>
                      <a:endParaRPr/>
                    </a:p>
                  </a:txBody>
                  <a:tcPr marL="9525" marR="9525" marT="9525" marB="45725" anchor="b"/>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Paid Search – Google</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 $100</a:t>
                      </a:r>
                      <a:endParaRPr/>
                    </a:p>
                  </a:txBody>
                  <a:tcPr marL="9525" marR="9525" marT="9525" marB="45725" anchor="b"/>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Email</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 $10</a:t>
                      </a:r>
                      <a:endParaRPr/>
                    </a:p>
                  </a:txBody>
                  <a:tcPr marL="9525" marR="9525" marT="9525" marB="45725" anchor="b"/>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Organic</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 Free</a:t>
                      </a:r>
                      <a:endParaRPr/>
                    </a:p>
                  </a:txBody>
                  <a:tcPr marL="9525" marR="9525" marT="9525" marB="45725" anchor="b"/>
                </a:tc>
                <a:extLst>
                  <a:ext uri="{0D108BD9-81ED-4DB2-BD59-A6C34878D82A}">
                    <a16:rowId xmlns:a16="http://schemas.microsoft.com/office/drawing/2014/main" val="10005"/>
                  </a:ext>
                </a:extLst>
              </a:tr>
            </a:tbl>
          </a:graphicData>
        </a:graphic>
      </p:graphicFrame>
      <p:graphicFrame>
        <p:nvGraphicFramePr>
          <p:cNvPr id="614" name="Google Shape;614;p69"/>
          <p:cNvGraphicFramePr/>
          <p:nvPr/>
        </p:nvGraphicFramePr>
        <p:xfrm>
          <a:off x="841929" y="3197868"/>
          <a:ext cx="4126550" cy="1533560"/>
        </p:xfrm>
        <a:graphic>
          <a:graphicData uri="http://schemas.openxmlformats.org/drawingml/2006/table">
            <a:tbl>
              <a:tblPr firstRow="1" bandRow="1">
                <a:noFill/>
                <a:tableStyleId>{70454B67-9000-4A9E-B568-9F92693079DC}</a:tableStyleId>
              </a:tblPr>
              <a:tblGrid>
                <a:gridCol w="1175850">
                  <a:extLst>
                    <a:ext uri="{9D8B030D-6E8A-4147-A177-3AD203B41FA5}">
                      <a16:colId xmlns:a16="http://schemas.microsoft.com/office/drawing/2014/main" val="20000"/>
                    </a:ext>
                  </a:extLst>
                </a:gridCol>
                <a:gridCol w="1203450">
                  <a:extLst>
                    <a:ext uri="{9D8B030D-6E8A-4147-A177-3AD203B41FA5}">
                      <a16:colId xmlns:a16="http://schemas.microsoft.com/office/drawing/2014/main" val="20001"/>
                    </a:ext>
                  </a:extLst>
                </a:gridCol>
                <a:gridCol w="174725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Lead Type</a:t>
                      </a:r>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Conversion Rate</a:t>
                      </a:r>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Typical 2-year NPV of an acquired agent</a:t>
                      </a:r>
                      <a:endParaRPr/>
                    </a:p>
                  </a:txBody>
                  <a:tcPr marL="9525" marR="9525" marT="9525" marB="45725" anchor="b"/>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Paid</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 5.5% </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 $7.0K</a:t>
                      </a:r>
                      <a:endParaRPr/>
                    </a:p>
                  </a:txBody>
                  <a:tcPr marL="9525" marR="9525" marT="9525" marB="45725" anchor="b"/>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Email</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 7.0%</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 $8.0K</a:t>
                      </a:r>
                      <a:endParaRPr/>
                    </a:p>
                  </a:txBody>
                  <a:tcPr marL="9525" marR="9525" marT="9525" marB="45725" anchor="b"/>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Organic</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 6.5% </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 $7.5K</a:t>
                      </a:r>
                      <a:endParaRPr/>
                    </a:p>
                  </a:txBody>
                  <a:tcPr marL="9525" marR="9525" marT="9525" marB="45725" anchor="b"/>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70"/>
          <p:cNvSpPr txBox="1">
            <a:spLocks noGrp="1"/>
          </p:cNvSpPr>
          <p:nvPr>
            <p:ph type="body" idx="1"/>
          </p:nvPr>
        </p:nvSpPr>
        <p:spPr>
          <a:xfrm>
            <a:off x="322385" y="205155"/>
            <a:ext cx="8704500" cy="400500"/>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Analysis Problems</a:t>
            </a:r>
            <a:endParaRPr/>
          </a:p>
        </p:txBody>
      </p:sp>
      <p:sp>
        <p:nvSpPr>
          <p:cNvPr id="621" name="Google Shape;621;p70"/>
          <p:cNvSpPr txBox="1">
            <a:spLocks noGrp="1"/>
          </p:cNvSpPr>
          <p:nvPr>
            <p:ph type="body" idx="2"/>
          </p:nvPr>
        </p:nvSpPr>
        <p:spPr>
          <a:xfrm>
            <a:off x="322385" y="791309"/>
            <a:ext cx="8232000" cy="4116300"/>
          </a:xfrm>
          <a:prstGeom prst="rect">
            <a:avLst/>
          </a:prstGeom>
          <a:noFill/>
          <a:ln>
            <a:noFill/>
          </a:ln>
        </p:spPr>
        <p:txBody>
          <a:bodyPr spcFirstLastPara="1" wrap="square" lIns="21950" tIns="10975" rIns="21950" bIns="10975" anchor="t" anchorCtr="0">
            <a:noAutofit/>
          </a:bodyPr>
          <a:lstStyle/>
          <a:p>
            <a:pPr marL="342900" marR="0" lvl="0" indent="-342900" algn="l" rtl="0">
              <a:spcBef>
                <a:spcPts val="0"/>
              </a:spcBef>
              <a:spcAft>
                <a:spcPts val="0"/>
              </a:spcAft>
              <a:buClr>
                <a:schemeClr val="lt1"/>
              </a:buClr>
              <a:buSzPts val="1600"/>
              <a:buFont typeface="Open Sans"/>
              <a:buAutoNum type="arabicPeriod"/>
            </a:pPr>
            <a:r>
              <a:rPr lang="en-US" sz="1600" b="0" i="0" u="none" strike="noStrike" cap="none" dirty="0">
                <a:solidFill>
                  <a:schemeClr val="lt1"/>
                </a:solidFill>
                <a:latin typeface="Open Sans"/>
                <a:ea typeface="Open Sans"/>
                <a:cs typeface="Open Sans"/>
                <a:sym typeface="Open Sans"/>
              </a:rPr>
              <a:t>Given an individual agent ‘speaks’ to Zillow through a variety of marketing and sales channels before purchasing advertising, how much ‘credit’ should be assigned to each type of interaction (inclusive of marketing and sales)?  What’s the associated ROI of spend on marketing &amp; sales?</a:t>
            </a:r>
            <a:endParaRPr dirty="0"/>
          </a:p>
          <a:p>
            <a:pPr marL="342900" marR="0" lvl="0" indent="-342900" algn="l" rtl="0">
              <a:spcBef>
                <a:spcPts val="1800"/>
              </a:spcBef>
              <a:spcAft>
                <a:spcPts val="0"/>
              </a:spcAft>
              <a:buClr>
                <a:schemeClr val="lt1"/>
              </a:buClr>
              <a:buSzPts val="1600"/>
              <a:buFont typeface="Open Sans"/>
              <a:buAutoNum type="arabicPeriod"/>
            </a:pPr>
            <a:r>
              <a:rPr lang="en-US" sz="1600" b="0" i="0" u="none" strike="noStrike" cap="none" dirty="0">
                <a:solidFill>
                  <a:schemeClr val="lt1"/>
                </a:solidFill>
                <a:latin typeface="Open Sans"/>
                <a:ea typeface="Open Sans"/>
                <a:cs typeface="Open Sans"/>
                <a:sym typeface="Open Sans"/>
              </a:rPr>
              <a:t>How should Zillow apply these findings?  Do you have any suggestions for how Zillow may change the allocation of their advertising dollars or sales floor involvement?</a:t>
            </a:r>
            <a:endParaRPr dirty="0"/>
          </a:p>
          <a:p>
            <a:pPr marL="342900" marR="0" lvl="0" indent="-342900" algn="l" rtl="0">
              <a:spcBef>
                <a:spcPts val="1800"/>
              </a:spcBef>
              <a:spcAft>
                <a:spcPts val="0"/>
              </a:spcAft>
              <a:buClr>
                <a:schemeClr val="lt1"/>
              </a:buClr>
              <a:buSzPts val="1600"/>
              <a:buFont typeface="Open Sans"/>
              <a:buAutoNum type="arabicPeriod"/>
            </a:pPr>
            <a:r>
              <a:rPr lang="en-US" sz="1600" b="0" i="0" u="none" strike="noStrike" cap="none" dirty="0">
                <a:solidFill>
                  <a:schemeClr val="lt1"/>
                </a:solidFill>
                <a:latin typeface="Open Sans"/>
                <a:ea typeface="Open Sans"/>
                <a:cs typeface="Open Sans"/>
                <a:sym typeface="Open Sans"/>
              </a:rPr>
              <a:t>With more time and resources, how would you make</a:t>
            </a:r>
            <a:r>
              <a:rPr lang="en-US" sz="1600" dirty="0"/>
              <a:t> this </a:t>
            </a:r>
            <a:r>
              <a:rPr lang="en-US" sz="1600" dirty="0" err="1"/>
              <a:t>smarketing</a:t>
            </a:r>
            <a:r>
              <a:rPr lang="en-US" sz="1600" dirty="0"/>
              <a:t> analysis</a:t>
            </a:r>
            <a:r>
              <a:rPr lang="en-US" sz="1600" b="0" i="0" u="none" strike="noStrike" cap="none" dirty="0">
                <a:solidFill>
                  <a:schemeClr val="lt1"/>
                </a:solidFill>
                <a:latin typeface="Open Sans"/>
                <a:ea typeface="Open Sans"/>
                <a:cs typeface="Open Sans"/>
                <a:sym typeface="Open Sans"/>
              </a:rPr>
              <a:t> better?</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1">
                                            <p:txEl>
                                              <p:pRg st="0" end="0"/>
                                            </p:txEl>
                                          </p:spTgt>
                                        </p:tgtEl>
                                        <p:attrNameLst>
                                          <p:attrName>style.visibility</p:attrName>
                                        </p:attrNameLst>
                                      </p:cBhvr>
                                      <p:to>
                                        <p:strVal val="visible"/>
                                      </p:to>
                                    </p:set>
                                    <p:animEffect transition="in" filter="fade">
                                      <p:cBhvr>
                                        <p:cTn id="7" dur="500"/>
                                        <p:tgtEl>
                                          <p:spTgt spid="6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1">
                                            <p:txEl>
                                              <p:pRg st="1" end="1"/>
                                            </p:txEl>
                                          </p:spTgt>
                                        </p:tgtEl>
                                        <p:attrNameLst>
                                          <p:attrName>style.visibility</p:attrName>
                                        </p:attrNameLst>
                                      </p:cBhvr>
                                      <p:to>
                                        <p:strVal val="visible"/>
                                      </p:to>
                                    </p:set>
                                    <p:animEffect transition="in" filter="fade">
                                      <p:cBhvr>
                                        <p:cTn id="12" dur="500"/>
                                        <p:tgtEl>
                                          <p:spTgt spid="6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1">
                                            <p:txEl>
                                              <p:pRg st="2" end="2"/>
                                            </p:txEl>
                                          </p:spTgt>
                                        </p:tgtEl>
                                        <p:attrNameLst>
                                          <p:attrName>style.visibility</p:attrName>
                                        </p:attrNameLst>
                                      </p:cBhvr>
                                      <p:to>
                                        <p:strVal val="visible"/>
                                      </p:to>
                                    </p:set>
                                    <p:animEffect transition="in" filter="fade">
                                      <p:cBhvr>
                                        <p:cTn id="17" dur="500"/>
                                        <p:tgtEl>
                                          <p:spTgt spid="6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2"/>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Rubric &amp; Guidelines</a:t>
            </a:r>
            <a:endParaRPr/>
          </a:p>
        </p:txBody>
      </p:sp>
      <p:sp>
        <p:nvSpPr>
          <p:cNvPr id="634" name="Google Shape;634;p72"/>
          <p:cNvSpPr txBox="1">
            <a:spLocks noGrp="1"/>
          </p:cNvSpPr>
          <p:nvPr>
            <p:ph type="body" idx="2"/>
          </p:nvPr>
        </p:nvSpPr>
        <p:spPr>
          <a:xfrm>
            <a:off x="322385" y="791309"/>
            <a:ext cx="3788061" cy="4116268"/>
          </a:xfrm>
          <a:prstGeom prst="rect">
            <a:avLst/>
          </a:prstGeom>
          <a:noFill/>
          <a:ln>
            <a:noFill/>
          </a:ln>
        </p:spPr>
        <p:txBody>
          <a:bodyPr spcFirstLastPara="1" wrap="square" lIns="21950" tIns="10975" rIns="21950" bIns="10975" anchor="t" anchorCtr="0">
            <a:noAutofit/>
          </a:bodyPr>
          <a:lstStyle/>
          <a:p>
            <a:pPr marL="0" marR="0" lvl="0" indent="0" algn="l" rtl="0">
              <a:spcBef>
                <a:spcPts val="0"/>
              </a:spcBef>
              <a:spcAft>
                <a:spcPts val="0"/>
              </a:spcAft>
              <a:buClr>
                <a:schemeClr val="lt1"/>
              </a:buClr>
              <a:buSzPts val="1600"/>
              <a:buFont typeface="Arial"/>
              <a:buNone/>
            </a:pPr>
            <a:r>
              <a:rPr lang="en-US" sz="1600" b="0" i="0" u="sng" strike="noStrike" cap="none">
                <a:solidFill>
                  <a:schemeClr val="lt1"/>
                </a:solidFill>
                <a:latin typeface="Open Sans"/>
                <a:ea typeface="Open Sans"/>
                <a:cs typeface="Open Sans"/>
                <a:sym typeface="Open Sans"/>
              </a:rPr>
              <a:t>You will be graded on the following:</a:t>
            </a:r>
            <a:endParaRPr/>
          </a:p>
          <a:p>
            <a:pPr marL="285750" marR="0" lvl="0" indent="-285750" algn="l" rtl="0">
              <a:spcBef>
                <a:spcPts val="1800"/>
              </a:spcBef>
              <a:spcAft>
                <a:spcPts val="0"/>
              </a:spcAft>
              <a:buClr>
                <a:schemeClr val="lt1"/>
              </a:buClr>
              <a:buSzPts val="1600"/>
              <a:buFont typeface="Arial"/>
              <a:buChar char="•"/>
            </a:pPr>
            <a:r>
              <a:rPr lang="en-US" sz="1600" b="0" i="0" u="none" strike="noStrike" cap="none">
                <a:solidFill>
                  <a:schemeClr val="lt1"/>
                </a:solidFill>
                <a:latin typeface="Open Sans"/>
                <a:ea typeface="Open Sans"/>
                <a:cs typeface="Open Sans"/>
                <a:sym typeface="Open Sans"/>
              </a:rPr>
              <a:t>Data Preparation (15%)</a:t>
            </a:r>
            <a:endParaRPr/>
          </a:p>
          <a:p>
            <a:pPr marL="285750" marR="0" lvl="0" indent="-285750" algn="l" rtl="0">
              <a:spcBef>
                <a:spcPts val="1800"/>
              </a:spcBef>
              <a:spcAft>
                <a:spcPts val="0"/>
              </a:spcAft>
              <a:buClr>
                <a:schemeClr val="lt1"/>
              </a:buClr>
              <a:buSzPts val="1600"/>
              <a:buFont typeface="Arial"/>
              <a:buChar char="•"/>
            </a:pPr>
            <a:r>
              <a:rPr lang="en-US" sz="1600" b="0" i="0" u="none" strike="noStrike" cap="none">
                <a:solidFill>
                  <a:schemeClr val="lt1"/>
                </a:solidFill>
                <a:latin typeface="Open Sans"/>
                <a:ea typeface="Open Sans"/>
                <a:cs typeface="Open Sans"/>
                <a:sym typeface="Open Sans"/>
              </a:rPr>
              <a:t>Assumptions (15%)</a:t>
            </a:r>
            <a:endParaRPr/>
          </a:p>
          <a:p>
            <a:pPr marL="285750" marR="0" lvl="0" indent="-285750" algn="l" rtl="0">
              <a:spcBef>
                <a:spcPts val="1800"/>
              </a:spcBef>
              <a:spcAft>
                <a:spcPts val="0"/>
              </a:spcAft>
              <a:buClr>
                <a:schemeClr val="lt1"/>
              </a:buClr>
              <a:buSzPts val="1600"/>
              <a:buFont typeface="Arial"/>
              <a:buChar char="•"/>
            </a:pPr>
            <a:r>
              <a:rPr lang="en-US" sz="1600" b="0" i="0" u="none" strike="noStrike" cap="none">
                <a:solidFill>
                  <a:schemeClr val="lt1"/>
                </a:solidFill>
                <a:latin typeface="Open Sans"/>
                <a:ea typeface="Open Sans"/>
                <a:cs typeface="Open Sans"/>
                <a:sym typeface="Open Sans"/>
              </a:rPr>
              <a:t>Solution (30%)</a:t>
            </a:r>
            <a:endParaRPr/>
          </a:p>
          <a:p>
            <a:pPr marL="742789" marR="0" lvl="1" indent="-285750" algn="l" rtl="0">
              <a:spcBef>
                <a:spcPts val="600"/>
              </a:spcBef>
              <a:spcAft>
                <a:spcPts val="0"/>
              </a:spcAft>
              <a:buClr>
                <a:srgbClr val="90BCFF"/>
              </a:buClr>
              <a:buSzPts val="1600"/>
              <a:buFont typeface="Arial"/>
              <a:buChar char="•"/>
            </a:pPr>
            <a:r>
              <a:rPr lang="en-US" sz="1600" b="0" i="0" u="none" strike="noStrike" cap="none">
                <a:solidFill>
                  <a:srgbClr val="90BCFF"/>
                </a:solidFill>
                <a:latin typeface="Open Sans"/>
                <a:ea typeface="Open Sans"/>
                <a:cs typeface="Open Sans"/>
                <a:sym typeface="Open Sans"/>
              </a:rPr>
              <a:t>Technique / Applicability</a:t>
            </a:r>
            <a:endParaRPr/>
          </a:p>
          <a:p>
            <a:pPr marL="742789" marR="0" lvl="1" indent="-285750" algn="l" rtl="0">
              <a:spcBef>
                <a:spcPts val="600"/>
              </a:spcBef>
              <a:spcAft>
                <a:spcPts val="0"/>
              </a:spcAft>
              <a:buClr>
                <a:srgbClr val="90BCFF"/>
              </a:buClr>
              <a:buSzPts val="1600"/>
              <a:buFont typeface="Arial"/>
              <a:buChar char="•"/>
            </a:pPr>
            <a:r>
              <a:rPr lang="en-US" sz="1600" b="0" i="0" u="none" strike="noStrike" cap="none">
                <a:solidFill>
                  <a:srgbClr val="90BCFF"/>
                </a:solidFill>
                <a:latin typeface="Open Sans"/>
                <a:ea typeface="Open Sans"/>
                <a:cs typeface="Open Sans"/>
                <a:sym typeface="Open Sans"/>
              </a:rPr>
              <a:t>Creative Thinking</a:t>
            </a:r>
            <a:endParaRPr/>
          </a:p>
          <a:p>
            <a:pPr marL="285750" marR="0" lvl="0" indent="-285750" algn="l" rtl="0">
              <a:spcBef>
                <a:spcPts val="1800"/>
              </a:spcBef>
              <a:spcAft>
                <a:spcPts val="0"/>
              </a:spcAft>
              <a:buClr>
                <a:schemeClr val="lt1"/>
              </a:buClr>
              <a:buSzPts val="1600"/>
              <a:buFont typeface="Arial"/>
              <a:buChar char="•"/>
            </a:pPr>
            <a:r>
              <a:rPr lang="en-US" sz="1600" b="0" i="0" u="none" strike="noStrike" cap="none">
                <a:solidFill>
                  <a:schemeClr val="lt1"/>
                </a:solidFill>
                <a:latin typeface="Open Sans"/>
                <a:ea typeface="Open Sans"/>
                <a:cs typeface="Open Sans"/>
                <a:sym typeface="Open Sans"/>
              </a:rPr>
              <a:t>Presentation (30%)</a:t>
            </a:r>
            <a:endParaRPr/>
          </a:p>
          <a:p>
            <a:pPr marL="742789" marR="0" lvl="1" indent="-285750" algn="l" rtl="0">
              <a:spcBef>
                <a:spcPts val="600"/>
              </a:spcBef>
              <a:spcAft>
                <a:spcPts val="0"/>
              </a:spcAft>
              <a:buClr>
                <a:srgbClr val="90BCFF"/>
              </a:buClr>
              <a:buSzPts val="1600"/>
              <a:buFont typeface="Arial"/>
              <a:buChar char="•"/>
            </a:pPr>
            <a:r>
              <a:rPr lang="en-US" sz="1600" b="0" i="0" u="none" strike="noStrike" cap="none">
                <a:solidFill>
                  <a:srgbClr val="90BCFF"/>
                </a:solidFill>
                <a:latin typeface="Open Sans"/>
                <a:ea typeface="Open Sans"/>
                <a:cs typeface="Open Sans"/>
                <a:sym typeface="Open Sans"/>
              </a:rPr>
              <a:t>Data Visualization / Story</a:t>
            </a:r>
            <a:endParaRPr/>
          </a:p>
          <a:p>
            <a:pPr marL="742789" marR="0" lvl="1" indent="-285750" algn="l" rtl="0">
              <a:spcBef>
                <a:spcPts val="600"/>
              </a:spcBef>
              <a:spcAft>
                <a:spcPts val="0"/>
              </a:spcAft>
              <a:buClr>
                <a:srgbClr val="90BCFF"/>
              </a:buClr>
              <a:buSzPts val="1600"/>
              <a:buFont typeface="Arial"/>
              <a:buChar char="•"/>
            </a:pPr>
            <a:r>
              <a:rPr lang="en-US" sz="1600" b="0" i="0" u="none" strike="noStrike" cap="none">
                <a:solidFill>
                  <a:srgbClr val="90BCFF"/>
                </a:solidFill>
                <a:latin typeface="Open Sans"/>
                <a:ea typeface="Open Sans"/>
                <a:cs typeface="Open Sans"/>
                <a:sym typeface="Open Sans"/>
              </a:rPr>
              <a:t>Verbal skills</a:t>
            </a:r>
            <a:endParaRPr/>
          </a:p>
          <a:p>
            <a:pPr marL="285750" marR="0" lvl="0" indent="-285750" algn="l" rtl="0">
              <a:spcBef>
                <a:spcPts val="1800"/>
              </a:spcBef>
              <a:spcAft>
                <a:spcPts val="0"/>
              </a:spcAft>
              <a:buClr>
                <a:schemeClr val="lt1"/>
              </a:buClr>
              <a:buSzPts val="1600"/>
              <a:buFont typeface="Arial"/>
              <a:buChar char="•"/>
            </a:pPr>
            <a:r>
              <a:rPr lang="en-US" sz="1600" b="0" i="0" u="none" strike="noStrike" cap="none">
                <a:solidFill>
                  <a:schemeClr val="lt1"/>
                </a:solidFill>
                <a:latin typeface="Open Sans"/>
                <a:ea typeface="Open Sans"/>
                <a:cs typeface="Open Sans"/>
                <a:sym typeface="Open Sans"/>
              </a:rPr>
              <a:t>ZG Discretionary (10%)</a:t>
            </a:r>
            <a:endParaRPr/>
          </a:p>
        </p:txBody>
      </p:sp>
      <p:sp>
        <p:nvSpPr>
          <p:cNvPr id="635" name="Google Shape;635;p72"/>
          <p:cNvSpPr txBox="1"/>
          <p:nvPr/>
        </p:nvSpPr>
        <p:spPr>
          <a:xfrm>
            <a:off x="4223658" y="791309"/>
            <a:ext cx="4803112" cy="4116268"/>
          </a:xfrm>
          <a:prstGeom prst="rect">
            <a:avLst/>
          </a:prstGeom>
          <a:noFill/>
          <a:ln>
            <a:noFill/>
          </a:ln>
        </p:spPr>
        <p:txBody>
          <a:bodyPr spcFirstLastPara="1" wrap="square" lIns="21950" tIns="10975" rIns="21950" bIns="10975" anchor="t" anchorCtr="0">
            <a:noAutofit/>
          </a:bodyPr>
          <a:lstStyle/>
          <a:p>
            <a:pPr marL="0" marR="0" lvl="0" indent="0" algn="l" rtl="0">
              <a:spcBef>
                <a:spcPts val="0"/>
              </a:spcBef>
              <a:spcAft>
                <a:spcPts val="0"/>
              </a:spcAft>
              <a:buClr>
                <a:schemeClr val="lt1"/>
              </a:buClr>
              <a:buSzPts val="1600"/>
              <a:buFont typeface="Arial"/>
              <a:buNone/>
            </a:pPr>
            <a:r>
              <a:rPr lang="en-US" sz="1600" u="sng">
                <a:solidFill>
                  <a:schemeClr val="lt1"/>
                </a:solidFill>
                <a:latin typeface="Open Sans"/>
                <a:ea typeface="Open Sans"/>
                <a:cs typeface="Open Sans"/>
                <a:sym typeface="Open Sans"/>
              </a:rPr>
              <a:t>Dos and Don’ts</a:t>
            </a:r>
            <a:r>
              <a:rPr lang="en-US" sz="1600">
                <a:solidFill>
                  <a:schemeClr val="lt1"/>
                </a:solidFill>
                <a:latin typeface="Open Sans"/>
                <a:ea typeface="Open Sans"/>
                <a:cs typeface="Open Sans"/>
                <a:sym typeface="Open Sans"/>
              </a:rPr>
              <a:t>	</a:t>
            </a:r>
            <a:endParaRPr/>
          </a:p>
          <a:p>
            <a:pPr marL="285750" marR="0" lvl="0" indent="-285750" algn="l" rtl="0">
              <a:spcBef>
                <a:spcPts val="1800"/>
              </a:spcBef>
              <a:spcAft>
                <a:spcPts val="0"/>
              </a:spcAft>
              <a:buClr>
                <a:schemeClr val="lt1"/>
              </a:buClr>
              <a:buSzPts val="1600"/>
              <a:buFont typeface="Arial"/>
              <a:buChar char="•"/>
            </a:pPr>
            <a:r>
              <a:rPr lang="en-US" sz="1600">
                <a:solidFill>
                  <a:schemeClr val="lt1"/>
                </a:solidFill>
                <a:latin typeface="Open Sans"/>
                <a:ea typeface="Open Sans"/>
                <a:cs typeface="Open Sans"/>
                <a:sym typeface="Open Sans"/>
              </a:rPr>
              <a:t>Do be thoughtful about which fields / columns / tables to use and which to exclude.</a:t>
            </a:r>
            <a:endParaRPr/>
          </a:p>
          <a:p>
            <a:pPr marL="285750" marR="0" lvl="0" indent="-285750" algn="l" rtl="0">
              <a:spcBef>
                <a:spcPts val="1200"/>
              </a:spcBef>
              <a:spcAft>
                <a:spcPts val="0"/>
              </a:spcAft>
              <a:buClr>
                <a:schemeClr val="lt1"/>
              </a:buClr>
              <a:buSzPts val="1600"/>
              <a:buFont typeface="Arial"/>
              <a:buChar char="•"/>
            </a:pPr>
            <a:r>
              <a:rPr lang="en-US" sz="1600">
                <a:solidFill>
                  <a:schemeClr val="lt1"/>
                </a:solidFill>
                <a:latin typeface="Open Sans"/>
                <a:ea typeface="Open Sans"/>
                <a:cs typeface="Open Sans"/>
                <a:sym typeface="Open Sans"/>
              </a:rPr>
              <a:t>Do consider how to handle messy / missing data points.</a:t>
            </a:r>
            <a:endParaRPr/>
          </a:p>
          <a:p>
            <a:pPr marL="285750" marR="0" lvl="0" indent="-285750" algn="l" rtl="0">
              <a:spcBef>
                <a:spcPts val="1200"/>
              </a:spcBef>
              <a:spcAft>
                <a:spcPts val="0"/>
              </a:spcAft>
              <a:buClr>
                <a:schemeClr val="lt1"/>
              </a:buClr>
              <a:buSzPts val="1600"/>
              <a:buFont typeface="Arial"/>
              <a:buChar char="•"/>
            </a:pPr>
            <a:r>
              <a:rPr lang="en-US" sz="1600">
                <a:solidFill>
                  <a:schemeClr val="lt1"/>
                </a:solidFill>
                <a:latin typeface="Open Sans"/>
                <a:ea typeface="Open Sans"/>
                <a:cs typeface="Open Sans"/>
                <a:sym typeface="Open Sans"/>
              </a:rPr>
              <a:t>Do ask questions of your ZG Analytics advisors.</a:t>
            </a:r>
            <a:endParaRPr/>
          </a:p>
          <a:p>
            <a:pPr marL="285750" marR="0" lvl="0" indent="-285750" algn="l" rtl="0">
              <a:spcBef>
                <a:spcPts val="1200"/>
              </a:spcBef>
              <a:spcAft>
                <a:spcPts val="0"/>
              </a:spcAft>
              <a:buClr>
                <a:schemeClr val="lt1"/>
              </a:buClr>
              <a:buSzPts val="1600"/>
              <a:buFont typeface="Arial"/>
              <a:buChar char="•"/>
            </a:pPr>
            <a:r>
              <a:rPr lang="en-US" sz="1600">
                <a:solidFill>
                  <a:schemeClr val="lt1"/>
                </a:solidFill>
                <a:latin typeface="Open Sans"/>
                <a:ea typeface="Open Sans"/>
                <a:cs typeface="Open Sans"/>
                <a:sym typeface="Open Sans"/>
              </a:rPr>
              <a:t>Do find a way to recognize team members’ contributions.</a:t>
            </a:r>
            <a:endParaRPr/>
          </a:p>
          <a:p>
            <a:pPr marL="285750" marR="0" lvl="0" indent="-285750" algn="l" rtl="0">
              <a:spcBef>
                <a:spcPts val="1200"/>
              </a:spcBef>
              <a:spcAft>
                <a:spcPts val="0"/>
              </a:spcAft>
              <a:buClr>
                <a:schemeClr val="lt1"/>
              </a:buClr>
              <a:buSzPts val="1600"/>
              <a:buFont typeface="Arial"/>
              <a:buChar char="•"/>
            </a:pPr>
            <a:r>
              <a:rPr lang="en-US" sz="1600">
                <a:solidFill>
                  <a:schemeClr val="lt1"/>
                </a:solidFill>
                <a:latin typeface="Open Sans"/>
                <a:ea typeface="Open Sans"/>
                <a:cs typeface="Open Sans"/>
                <a:sym typeface="Open Sans"/>
              </a:rPr>
              <a:t>Do consider your audience (the board).</a:t>
            </a:r>
            <a:endParaRPr/>
          </a:p>
          <a:p>
            <a:pPr marL="285750" marR="0" lvl="0" indent="-285750" algn="l" rtl="0">
              <a:spcBef>
                <a:spcPts val="1200"/>
              </a:spcBef>
              <a:spcAft>
                <a:spcPts val="0"/>
              </a:spcAft>
              <a:buClr>
                <a:schemeClr val="lt1"/>
              </a:buClr>
              <a:buSzPts val="1600"/>
              <a:buFont typeface="Arial"/>
              <a:buChar char="•"/>
            </a:pPr>
            <a:r>
              <a:rPr lang="en-US" sz="1600">
                <a:solidFill>
                  <a:schemeClr val="lt1"/>
                </a:solidFill>
                <a:latin typeface="Open Sans"/>
                <a:ea typeface="Open Sans"/>
                <a:cs typeface="Open Sans"/>
                <a:sym typeface="Open Sans"/>
              </a:rPr>
              <a:t>Don’t force everyone to have a speaking role.</a:t>
            </a:r>
            <a:endParaRPr/>
          </a:p>
          <a:p>
            <a:pPr marL="285750" marR="0" lvl="0" indent="-285750" algn="l" rtl="0">
              <a:spcBef>
                <a:spcPts val="1200"/>
              </a:spcBef>
              <a:spcAft>
                <a:spcPts val="0"/>
              </a:spcAft>
              <a:buClr>
                <a:schemeClr val="lt1"/>
              </a:buClr>
              <a:buSzPts val="1600"/>
              <a:buFont typeface="Arial"/>
              <a:buChar char="•"/>
            </a:pPr>
            <a:r>
              <a:rPr lang="en-US" sz="1600">
                <a:solidFill>
                  <a:schemeClr val="lt1"/>
                </a:solidFill>
                <a:latin typeface="Open Sans"/>
                <a:ea typeface="Open Sans"/>
                <a:cs typeface="Open Sans"/>
                <a:sym typeface="Open Sans"/>
              </a:rPr>
              <a:t>Don’t assume we’ve made this easy for you to solve.</a:t>
            </a:r>
            <a:endParaRPr/>
          </a:p>
          <a:p>
            <a:pPr marL="285750" marR="0" lvl="0" indent="-184150" algn="l" rtl="0">
              <a:spcBef>
                <a:spcPts val="1200"/>
              </a:spcBef>
              <a:spcAft>
                <a:spcPts val="0"/>
              </a:spcAft>
              <a:buClr>
                <a:schemeClr val="lt1"/>
              </a:buClr>
              <a:buSzPts val="1600"/>
              <a:buFont typeface="Arial"/>
              <a:buNone/>
            </a:pPr>
            <a:endParaRPr sz="1600">
              <a:solidFill>
                <a:schemeClr val="lt1"/>
              </a:solidFill>
              <a:latin typeface="Open Sans"/>
              <a:ea typeface="Open Sans"/>
              <a:cs typeface="Open Sans"/>
              <a:sym typeface="Open Sans"/>
            </a:endParaRPr>
          </a:p>
          <a:p>
            <a:pPr marL="285750" marR="0" lvl="0" indent="-184150" algn="l" rtl="0">
              <a:spcBef>
                <a:spcPts val="1200"/>
              </a:spcBef>
              <a:spcAft>
                <a:spcPts val="0"/>
              </a:spcAft>
              <a:buClr>
                <a:schemeClr val="lt1"/>
              </a:buClr>
              <a:buSzPts val="1600"/>
              <a:buFont typeface="Arial"/>
              <a:buNone/>
            </a:pPr>
            <a:endParaRPr sz="1600">
              <a:solidFill>
                <a:schemeClr val="lt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4"/>
          <p:cNvSpPr txBox="1">
            <a:spLocks noGrp="1"/>
          </p:cNvSpPr>
          <p:nvPr>
            <p:ph type="body" idx="1"/>
          </p:nvPr>
        </p:nvSpPr>
        <p:spPr>
          <a:xfrm>
            <a:off x="454632" y="1784413"/>
            <a:ext cx="5271452" cy="1883988"/>
          </a:xfrm>
          <a:prstGeom prst="rect">
            <a:avLst/>
          </a:prstGeom>
          <a:noFill/>
          <a:ln>
            <a:noFill/>
          </a:ln>
        </p:spPr>
        <p:txBody>
          <a:bodyPr spcFirstLastPara="1" wrap="square" lIns="21950" tIns="10975" rIns="21950" bIns="10975" anchor="t" anchorCtr="0">
            <a:noAutofit/>
          </a:bodyPr>
          <a:lstStyle/>
          <a:p>
            <a:pPr marL="0" marR="0" lvl="0" indent="0" algn="l" rtl="0">
              <a:spcBef>
                <a:spcPts val="0"/>
              </a:spcBef>
              <a:spcAft>
                <a:spcPts val="0"/>
              </a:spcAft>
              <a:buClr>
                <a:srgbClr val="FFFFFF"/>
              </a:buClr>
              <a:buSzPts val="1600"/>
              <a:buFont typeface="Arial"/>
              <a:buNone/>
            </a:pPr>
            <a:r>
              <a:rPr lang="en-US" sz="1600" b="0" i="0" u="none" strike="noStrike" cap="none">
                <a:solidFill>
                  <a:srgbClr val="FFFFFF"/>
                </a:solidFill>
                <a:latin typeface="Open Sans"/>
                <a:ea typeface="Open Sans"/>
                <a:cs typeface="Open Sans"/>
                <a:sym typeface="Open Sans"/>
              </a:rPr>
              <a:t>What is Zillow? And why does it exist?</a:t>
            </a:r>
            <a:endParaRPr/>
          </a:p>
          <a:p>
            <a:pPr marL="0" marR="0" lvl="0" indent="0" algn="l" rtl="0">
              <a:spcBef>
                <a:spcPts val="1800"/>
              </a:spcBef>
              <a:spcAft>
                <a:spcPts val="0"/>
              </a:spcAft>
              <a:buClr>
                <a:srgbClr val="FFFFFF"/>
              </a:buClr>
              <a:buSzPts val="1600"/>
              <a:buFont typeface="Arial"/>
              <a:buNone/>
            </a:pPr>
            <a:r>
              <a:rPr lang="en-US" sz="1600" b="0" i="0" u="none" strike="noStrike" cap="none">
                <a:solidFill>
                  <a:srgbClr val="FFFFFF"/>
                </a:solidFill>
                <a:latin typeface="Open Sans"/>
                <a:ea typeface="Open Sans"/>
                <a:cs typeface="Open Sans"/>
                <a:sym typeface="Open Sans"/>
              </a:rPr>
              <a:t>Marketing’s role</a:t>
            </a:r>
            <a:endParaRPr/>
          </a:p>
          <a:p>
            <a:pPr marL="0" marR="0" lvl="0" indent="0" algn="l" rtl="0">
              <a:spcBef>
                <a:spcPts val="1800"/>
              </a:spcBef>
              <a:spcAft>
                <a:spcPts val="0"/>
              </a:spcAft>
              <a:buClr>
                <a:srgbClr val="FFFFFF"/>
              </a:buClr>
              <a:buSzPts val="1600"/>
              <a:buFont typeface="Arial"/>
              <a:buNone/>
            </a:pPr>
            <a:r>
              <a:rPr lang="en-US" sz="1600" b="0" i="0" u="none" strike="noStrike" cap="none">
                <a:solidFill>
                  <a:srgbClr val="FFFFFF"/>
                </a:solidFill>
                <a:latin typeface="Open Sans"/>
                <a:ea typeface="Open Sans"/>
                <a:cs typeface="Open Sans"/>
                <a:sym typeface="Open Sans"/>
              </a:rPr>
              <a:t>We’ve got problems</a:t>
            </a:r>
            <a:endParaRPr/>
          </a:p>
          <a:p>
            <a:pPr marL="0" marR="0" lvl="0" indent="0" algn="l" rtl="0">
              <a:spcBef>
                <a:spcPts val="1800"/>
              </a:spcBef>
              <a:spcAft>
                <a:spcPts val="0"/>
              </a:spcAft>
              <a:buClr>
                <a:srgbClr val="FFFFFF"/>
              </a:buClr>
              <a:buSzPts val="1600"/>
              <a:buFont typeface="Arial"/>
              <a:buNone/>
            </a:pPr>
            <a:r>
              <a:rPr lang="en-US" sz="1600" b="0" i="0" u="none" strike="noStrike" cap="none">
                <a:solidFill>
                  <a:srgbClr val="FFFFFF"/>
                </a:solidFill>
                <a:latin typeface="Open Sans"/>
                <a:ea typeface="Open Sans"/>
                <a:cs typeface="Open Sans"/>
                <a:sym typeface="Open Sans"/>
              </a:rPr>
              <a:t>You get to solve them</a:t>
            </a:r>
            <a:endParaRPr/>
          </a:p>
        </p:txBody>
      </p:sp>
      <p:sp>
        <p:nvSpPr>
          <p:cNvPr id="276" name="Google Shape;276;p44"/>
          <p:cNvSpPr txBox="1">
            <a:spLocks noGrp="1"/>
          </p:cNvSpPr>
          <p:nvPr>
            <p:ph type="body" idx="2"/>
          </p:nvPr>
        </p:nvSpPr>
        <p:spPr>
          <a:xfrm>
            <a:off x="230188" y="785502"/>
            <a:ext cx="5271452" cy="827461"/>
          </a:xfrm>
          <a:prstGeom prst="rect">
            <a:avLst/>
          </a:prstGeom>
          <a:noFill/>
          <a:ln>
            <a:noFill/>
          </a:ln>
        </p:spPr>
        <p:txBody>
          <a:bodyPr spcFirstLastPara="1" wrap="square" lIns="21950" tIns="10975" rIns="21950" bIns="10975" anchor="b" anchorCtr="0">
            <a:noAutofit/>
          </a:bodyPr>
          <a:lstStyle/>
          <a:p>
            <a:pPr marL="0" marR="0" lvl="0" indent="0" algn="l" rtl="0">
              <a:spcBef>
                <a:spcPts val="0"/>
              </a:spcBef>
              <a:spcAft>
                <a:spcPts val="0"/>
              </a:spcAft>
              <a:buClr>
                <a:srgbClr val="FFFFFF"/>
              </a:buClr>
              <a:buSzPts val="2800"/>
              <a:buFont typeface="Arial"/>
              <a:buNone/>
            </a:pPr>
            <a:r>
              <a:rPr lang="en-US" sz="2800" b="0" i="0" u="none" strike="noStrike" cap="none">
                <a:solidFill>
                  <a:srgbClr val="FFFFFF"/>
                </a:solidFill>
                <a:latin typeface="Open Sans SemiBold"/>
                <a:ea typeface="Open Sans SemiBold"/>
                <a:cs typeface="Open Sans SemiBold"/>
                <a:sym typeface="Open Sans SemiBold"/>
              </a:rPr>
              <a:t>TODAY’S AGENDA</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45"/>
          <p:cNvPicPr preferRelativeResize="0"/>
          <p:nvPr/>
        </p:nvPicPr>
        <p:blipFill rotWithShape="1">
          <a:blip r:embed="rId3">
            <a:alphaModFix/>
          </a:blip>
          <a:srcRect/>
          <a:stretch/>
        </p:blipFill>
        <p:spPr>
          <a:xfrm>
            <a:off x="1974995" y="820952"/>
            <a:ext cx="4904829" cy="640080"/>
          </a:xfrm>
          <a:prstGeom prst="rect">
            <a:avLst/>
          </a:prstGeom>
          <a:noFill/>
          <a:ln>
            <a:noFill/>
          </a:ln>
        </p:spPr>
      </p:pic>
      <p:sp>
        <p:nvSpPr>
          <p:cNvPr id="283" name="Google Shape;283;p45"/>
          <p:cNvSpPr txBox="1"/>
          <p:nvPr/>
        </p:nvSpPr>
        <p:spPr>
          <a:xfrm>
            <a:off x="3488080" y="1781079"/>
            <a:ext cx="1878656"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rgbClr val="D8D8D8"/>
                </a:solidFill>
                <a:latin typeface="Open Sans Light"/>
                <a:ea typeface="Open Sans Light"/>
                <a:cs typeface="Open Sans Light"/>
                <a:sym typeface="Open Sans Light"/>
              </a:rPr>
              <a:t>CONSUMER BRANDS</a:t>
            </a:r>
            <a:endParaRPr/>
          </a:p>
        </p:txBody>
      </p:sp>
      <p:sp>
        <p:nvSpPr>
          <p:cNvPr id="284" name="Google Shape;284;p45"/>
          <p:cNvSpPr txBox="1"/>
          <p:nvPr/>
        </p:nvSpPr>
        <p:spPr>
          <a:xfrm>
            <a:off x="3566436" y="3434850"/>
            <a:ext cx="1721946"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rgbClr val="D8D8D8"/>
                </a:solidFill>
                <a:latin typeface="Open Sans Light"/>
                <a:ea typeface="Open Sans Light"/>
                <a:cs typeface="Open Sans Light"/>
                <a:sym typeface="Open Sans Light"/>
              </a:rPr>
              <a:t>BUSINESS BRANDS</a:t>
            </a:r>
            <a:endParaRPr/>
          </a:p>
        </p:txBody>
      </p:sp>
      <p:cxnSp>
        <p:nvCxnSpPr>
          <p:cNvPr id="285" name="Google Shape;285;p45"/>
          <p:cNvCxnSpPr/>
          <p:nvPr/>
        </p:nvCxnSpPr>
        <p:spPr>
          <a:xfrm>
            <a:off x="861249" y="1705700"/>
            <a:ext cx="7132320" cy="0"/>
          </a:xfrm>
          <a:prstGeom prst="straightConnector1">
            <a:avLst/>
          </a:prstGeom>
          <a:noFill/>
          <a:ln w="12700" cap="flat" cmpd="sng">
            <a:solidFill>
              <a:srgbClr val="D8D8D8"/>
            </a:solidFill>
            <a:prstDash val="solid"/>
            <a:round/>
            <a:headEnd type="none" w="sm" len="sm"/>
            <a:tailEnd type="none" w="sm" len="sm"/>
          </a:ln>
        </p:spPr>
      </p:cxnSp>
      <p:cxnSp>
        <p:nvCxnSpPr>
          <p:cNvPr id="286" name="Google Shape;286;p45"/>
          <p:cNvCxnSpPr/>
          <p:nvPr/>
        </p:nvCxnSpPr>
        <p:spPr>
          <a:xfrm>
            <a:off x="861249" y="3371896"/>
            <a:ext cx="7132320" cy="0"/>
          </a:xfrm>
          <a:prstGeom prst="straightConnector1">
            <a:avLst/>
          </a:prstGeom>
          <a:noFill/>
          <a:ln w="12700" cap="flat" cmpd="sng">
            <a:solidFill>
              <a:srgbClr val="D8D8D8"/>
            </a:solidFill>
            <a:prstDash val="solid"/>
            <a:round/>
            <a:headEnd type="none" w="sm" len="sm"/>
            <a:tailEnd type="none" w="sm" len="sm"/>
          </a:ln>
        </p:spPr>
      </p:cxnSp>
      <p:grpSp>
        <p:nvGrpSpPr>
          <p:cNvPr id="287" name="Google Shape;287;p45"/>
          <p:cNvGrpSpPr/>
          <p:nvPr/>
        </p:nvGrpSpPr>
        <p:grpSpPr>
          <a:xfrm>
            <a:off x="3149791" y="3811683"/>
            <a:ext cx="4137272" cy="457200"/>
            <a:chOff x="3096991" y="4020560"/>
            <a:chExt cx="4137272" cy="457200"/>
          </a:xfrm>
        </p:grpSpPr>
        <p:pic>
          <p:nvPicPr>
            <p:cNvPr id="288" name="Google Shape;288;p45"/>
            <p:cNvPicPr preferRelativeResize="0"/>
            <p:nvPr/>
          </p:nvPicPr>
          <p:blipFill rotWithShape="1">
            <a:blip r:embed="rId4">
              <a:alphaModFix/>
            </a:blip>
            <a:srcRect/>
            <a:stretch/>
          </p:blipFill>
          <p:spPr>
            <a:xfrm>
              <a:off x="3096991" y="4020560"/>
              <a:ext cx="762000" cy="457200"/>
            </a:xfrm>
            <a:prstGeom prst="rect">
              <a:avLst/>
            </a:prstGeom>
            <a:noFill/>
            <a:ln>
              <a:noFill/>
            </a:ln>
          </p:spPr>
        </p:pic>
        <p:grpSp>
          <p:nvGrpSpPr>
            <p:cNvPr id="289" name="Google Shape;289;p45"/>
            <p:cNvGrpSpPr/>
            <p:nvPr/>
          </p:nvGrpSpPr>
          <p:grpSpPr>
            <a:xfrm>
              <a:off x="4630905" y="4130681"/>
              <a:ext cx="836880" cy="274320"/>
              <a:chOff x="3230095" y="4130681"/>
              <a:chExt cx="1097279" cy="359676"/>
            </a:xfrm>
          </p:grpSpPr>
          <p:pic>
            <p:nvPicPr>
              <p:cNvPr id="290" name="Google Shape;290;p45"/>
              <p:cNvPicPr preferRelativeResize="0"/>
              <p:nvPr/>
            </p:nvPicPr>
            <p:blipFill rotWithShape="1">
              <a:blip r:embed="rId5">
                <a:alphaModFix/>
              </a:blip>
              <a:srcRect/>
              <a:stretch/>
            </p:blipFill>
            <p:spPr>
              <a:xfrm>
                <a:off x="3600449" y="4130681"/>
                <a:ext cx="726925" cy="310690"/>
              </a:xfrm>
              <a:prstGeom prst="rect">
                <a:avLst/>
              </a:prstGeom>
              <a:noFill/>
              <a:ln>
                <a:noFill/>
              </a:ln>
            </p:spPr>
          </p:pic>
          <p:pic>
            <p:nvPicPr>
              <p:cNvPr id="291" name="Google Shape;291;p45"/>
              <p:cNvPicPr preferRelativeResize="0"/>
              <p:nvPr/>
            </p:nvPicPr>
            <p:blipFill rotWithShape="1">
              <a:blip r:embed="rId6">
                <a:alphaModFix/>
              </a:blip>
              <a:srcRect b="-12608"/>
              <a:stretch/>
            </p:blipFill>
            <p:spPr>
              <a:xfrm>
                <a:off x="3230095" y="4130681"/>
                <a:ext cx="370355" cy="359676"/>
              </a:xfrm>
              <a:prstGeom prst="rect">
                <a:avLst/>
              </a:prstGeom>
              <a:noFill/>
              <a:ln>
                <a:noFill/>
              </a:ln>
            </p:spPr>
          </p:pic>
        </p:grpSp>
        <p:grpSp>
          <p:nvGrpSpPr>
            <p:cNvPr id="292" name="Google Shape;292;p45"/>
            <p:cNvGrpSpPr/>
            <p:nvPr/>
          </p:nvGrpSpPr>
          <p:grpSpPr>
            <a:xfrm>
              <a:off x="6040133" y="4176311"/>
              <a:ext cx="1194130" cy="182880"/>
              <a:chOff x="4734025" y="4176311"/>
              <a:chExt cx="1570808" cy="240568"/>
            </a:xfrm>
          </p:grpSpPr>
          <p:pic>
            <p:nvPicPr>
              <p:cNvPr id="293" name="Google Shape;293;p45"/>
              <p:cNvPicPr preferRelativeResize="0"/>
              <p:nvPr/>
            </p:nvPicPr>
            <p:blipFill rotWithShape="1">
              <a:blip r:embed="rId7">
                <a:alphaModFix/>
              </a:blip>
              <a:srcRect t="-1" b="-7816"/>
              <a:stretch/>
            </p:blipFill>
            <p:spPr>
              <a:xfrm>
                <a:off x="4734025" y="4180267"/>
                <a:ext cx="278846" cy="236612"/>
              </a:xfrm>
              <a:prstGeom prst="rect">
                <a:avLst/>
              </a:prstGeom>
              <a:noFill/>
              <a:ln>
                <a:noFill/>
              </a:ln>
            </p:spPr>
          </p:pic>
          <p:pic>
            <p:nvPicPr>
              <p:cNvPr id="294" name="Google Shape;294;p45"/>
              <p:cNvPicPr preferRelativeResize="0"/>
              <p:nvPr/>
            </p:nvPicPr>
            <p:blipFill rotWithShape="1">
              <a:blip r:embed="rId8">
                <a:alphaModFix/>
              </a:blip>
              <a:srcRect/>
              <a:stretch/>
            </p:blipFill>
            <p:spPr>
              <a:xfrm>
                <a:off x="4996543" y="4176311"/>
                <a:ext cx="1308290" cy="224239"/>
              </a:xfrm>
              <a:prstGeom prst="rect">
                <a:avLst/>
              </a:prstGeom>
              <a:noFill/>
              <a:ln>
                <a:noFill/>
              </a:ln>
            </p:spPr>
          </p:pic>
        </p:grpSp>
      </p:grpSp>
      <p:grpSp>
        <p:nvGrpSpPr>
          <p:cNvPr id="295" name="Google Shape;295;p45"/>
          <p:cNvGrpSpPr/>
          <p:nvPr/>
        </p:nvGrpSpPr>
        <p:grpSpPr>
          <a:xfrm>
            <a:off x="1679112" y="2665908"/>
            <a:ext cx="5609882" cy="548640"/>
            <a:chOff x="1534120" y="3031041"/>
            <a:chExt cx="5609882" cy="548640"/>
          </a:xfrm>
        </p:grpSpPr>
        <p:grpSp>
          <p:nvGrpSpPr>
            <p:cNvPr id="296" name="Google Shape;296;p45"/>
            <p:cNvGrpSpPr/>
            <p:nvPr/>
          </p:nvGrpSpPr>
          <p:grpSpPr>
            <a:xfrm>
              <a:off x="3425614" y="3216682"/>
              <a:ext cx="1435875" cy="274320"/>
              <a:chOff x="4389379" y="2995339"/>
              <a:chExt cx="1589976" cy="303761"/>
            </a:xfrm>
          </p:grpSpPr>
          <p:pic>
            <p:nvPicPr>
              <p:cNvPr id="297" name="Google Shape;297;p45"/>
              <p:cNvPicPr preferRelativeResize="0"/>
              <p:nvPr/>
            </p:nvPicPr>
            <p:blipFill rotWithShape="1">
              <a:blip r:embed="rId9">
                <a:alphaModFix/>
              </a:blip>
              <a:srcRect b="-627"/>
              <a:stretch/>
            </p:blipFill>
            <p:spPr>
              <a:xfrm>
                <a:off x="4389379" y="2995339"/>
                <a:ext cx="256676" cy="290085"/>
              </a:xfrm>
              <a:prstGeom prst="rect">
                <a:avLst/>
              </a:prstGeom>
              <a:noFill/>
              <a:ln>
                <a:noFill/>
              </a:ln>
            </p:spPr>
          </p:pic>
          <p:pic>
            <p:nvPicPr>
              <p:cNvPr id="298" name="Google Shape;298;p45"/>
              <p:cNvPicPr preferRelativeResize="0"/>
              <p:nvPr/>
            </p:nvPicPr>
            <p:blipFill rotWithShape="1">
              <a:blip r:embed="rId10">
                <a:alphaModFix/>
              </a:blip>
              <a:srcRect t="-1" b="-13355"/>
              <a:stretch/>
            </p:blipFill>
            <p:spPr>
              <a:xfrm>
                <a:off x="4628385" y="2996463"/>
                <a:ext cx="1350970" cy="302637"/>
              </a:xfrm>
              <a:prstGeom prst="rect">
                <a:avLst/>
              </a:prstGeom>
              <a:noFill/>
              <a:ln>
                <a:noFill/>
              </a:ln>
            </p:spPr>
          </p:pic>
        </p:grpSp>
        <p:pic>
          <p:nvPicPr>
            <p:cNvPr id="299" name="Google Shape;299;p45"/>
            <p:cNvPicPr preferRelativeResize="0"/>
            <p:nvPr/>
          </p:nvPicPr>
          <p:blipFill rotWithShape="1">
            <a:blip r:embed="rId11">
              <a:alphaModFix/>
            </a:blip>
            <a:srcRect/>
            <a:stretch/>
          </p:blipFill>
          <p:spPr>
            <a:xfrm>
              <a:off x="1534120" y="3031041"/>
              <a:ext cx="1479634" cy="548640"/>
            </a:xfrm>
            <a:prstGeom prst="rect">
              <a:avLst/>
            </a:prstGeom>
            <a:noFill/>
            <a:ln>
              <a:noFill/>
            </a:ln>
          </p:spPr>
        </p:pic>
        <p:pic>
          <p:nvPicPr>
            <p:cNvPr id="300" name="Google Shape;300;p45"/>
            <p:cNvPicPr preferRelativeResize="0"/>
            <p:nvPr/>
          </p:nvPicPr>
          <p:blipFill rotWithShape="1">
            <a:blip r:embed="rId12">
              <a:alphaModFix/>
            </a:blip>
            <a:srcRect/>
            <a:stretch/>
          </p:blipFill>
          <p:spPr>
            <a:xfrm>
              <a:off x="5244863" y="3230695"/>
              <a:ext cx="1899139" cy="246888"/>
            </a:xfrm>
            <a:prstGeom prst="rect">
              <a:avLst/>
            </a:prstGeom>
            <a:noFill/>
            <a:ln>
              <a:noFill/>
            </a:ln>
          </p:spPr>
        </p:pic>
      </p:grpSp>
      <p:pic>
        <p:nvPicPr>
          <p:cNvPr id="301" name="Google Shape;301;p45"/>
          <p:cNvPicPr preferRelativeResize="0"/>
          <p:nvPr/>
        </p:nvPicPr>
        <p:blipFill rotWithShape="1">
          <a:blip r:embed="rId13">
            <a:alphaModFix/>
          </a:blip>
          <a:srcRect/>
          <a:stretch/>
        </p:blipFill>
        <p:spPr>
          <a:xfrm>
            <a:off x="1895847" y="3742627"/>
            <a:ext cx="482030" cy="573845"/>
          </a:xfrm>
          <a:prstGeom prst="rect">
            <a:avLst/>
          </a:prstGeom>
          <a:noFill/>
          <a:ln>
            <a:noFill/>
          </a:ln>
        </p:spPr>
      </p:pic>
      <p:grpSp>
        <p:nvGrpSpPr>
          <p:cNvPr id="302" name="Google Shape;302;p45"/>
          <p:cNvGrpSpPr/>
          <p:nvPr/>
        </p:nvGrpSpPr>
        <p:grpSpPr>
          <a:xfrm>
            <a:off x="1816855" y="2053872"/>
            <a:ext cx="5378119" cy="685802"/>
            <a:chOff x="1881591" y="2053872"/>
            <a:chExt cx="5378119" cy="685802"/>
          </a:xfrm>
        </p:grpSpPr>
        <p:grpSp>
          <p:nvGrpSpPr>
            <p:cNvPr id="303" name="Google Shape;303;p45"/>
            <p:cNvGrpSpPr/>
            <p:nvPr/>
          </p:nvGrpSpPr>
          <p:grpSpPr>
            <a:xfrm>
              <a:off x="1881591" y="2053872"/>
              <a:ext cx="3132387" cy="685802"/>
              <a:chOff x="2849296" y="2444172"/>
              <a:chExt cx="3132387" cy="685802"/>
            </a:xfrm>
          </p:grpSpPr>
          <p:pic>
            <p:nvPicPr>
              <p:cNvPr id="304" name="Google Shape;304;p45"/>
              <p:cNvPicPr preferRelativeResize="0"/>
              <p:nvPr/>
            </p:nvPicPr>
            <p:blipFill rotWithShape="1">
              <a:blip r:embed="rId14">
                <a:alphaModFix/>
              </a:blip>
              <a:srcRect/>
              <a:stretch/>
            </p:blipFill>
            <p:spPr>
              <a:xfrm>
                <a:off x="2849296" y="2444172"/>
                <a:ext cx="1544240" cy="685802"/>
              </a:xfrm>
              <a:prstGeom prst="rect">
                <a:avLst/>
              </a:prstGeom>
              <a:noFill/>
              <a:ln>
                <a:noFill/>
              </a:ln>
            </p:spPr>
          </p:pic>
          <p:pic>
            <p:nvPicPr>
              <p:cNvPr id="305" name="Google Shape;305;p45"/>
              <p:cNvPicPr preferRelativeResize="0"/>
              <p:nvPr/>
            </p:nvPicPr>
            <p:blipFill rotWithShape="1">
              <a:blip r:embed="rId15">
                <a:alphaModFix/>
              </a:blip>
              <a:srcRect/>
              <a:stretch/>
            </p:blipFill>
            <p:spPr>
              <a:xfrm>
                <a:off x="4752507" y="2444172"/>
                <a:ext cx="1229176" cy="685802"/>
              </a:xfrm>
              <a:prstGeom prst="rect">
                <a:avLst/>
              </a:prstGeom>
              <a:noFill/>
              <a:ln>
                <a:noFill/>
              </a:ln>
            </p:spPr>
          </p:pic>
        </p:grpSp>
        <p:pic>
          <p:nvPicPr>
            <p:cNvPr id="306" name="Google Shape;306;p45" descr="https://cdn2.webdamdb.com/v1_220th_sm_1S37HBxTTzjx.png?1492032393"/>
            <p:cNvPicPr preferRelativeResize="0"/>
            <p:nvPr/>
          </p:nvPicPr>
          <p:blipFill rotWithShape="1">
            <a:blip r:embed="rId16">
              <a:alphaModFix/>
            </a:blip>
            <a:srcRect t="27929" r="30525" b="53435"/>
            <a:stretch/>
          </p:blipFill>
          <p:spPr>
            <a:xfrm>
              <a:off x="5325287" y="2236027"/>
              <a:ext cx="1934423" cy="367241"/>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48"/>
          <p:cNvPicPr preferRelativeResize="0"/>
          <p:nvPr/>
        </p:nvPicPr>
        <p:blipFill rotWithShape="1">
          <a:blip r:embed="rId3">
            <a:alphaModFix/>
          </a:blip>
          <a:srcRect/>
          <a:stretch/>
        </p:blipFill>
        <p:spPr>
          <a:xfrm>
            <a:off x="-397" y="-13178"/>
            <a:ext cx="9144793" cy="5169856"/>
          </a:xfrm>
          <a:prstGeom prst="rect">
            <a:avLst/>
          </a:prstGeom>
          <a:noFill/>
          <a:ln>
            <a:noFill/>
          </a:ln>
        </p:spPr>
      </p:pic>
      <p:sp>
        <p:nvSpPr>
          <p:cNvPr id="327" name="Google Shape;327;p48"/>
          <p:cNvSpPr/>
          <p:nvPr/>
        </p:nvSpPr>
        <p:spPr>
          <a:xfrm>
            <a:off x="4683760" y="2306320"/>
            <a:ext cx="4460636" cy="711200"/>
          </a:xfrm>
          <a:prstGeom prst="rect">
            <a:avLst/>
          </a:prstGeom>
          <a:solidFill>
            <a:srgbClr val="00000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28" name="Google Shape;328;p48"/>
          <p:cNvSpPr txBox="1"/>
          <p:nvPr/>
        </p:nvSpPr>
        <p:spPr>
          <a:xfrm>
            <a:off x="4810958" y="2400310"/>
            <a:ext cx="420624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lt1"/>
                </a:solidFill>
                <a:latin typeface="Open Sans"/>
                <a:ea typeface="Open Sans"/>
                <a:cs typeface="Open Sans"/>
                <a:sym typeface="Open Sans"/>
              </a:rPr>
              <a:t>We turned on the lights.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Our formula</a:t>
            </a:r>
            <a:endParaRPr/>
          </a:p>
        </p:txBody>
      </p:sp>
      <p:grpSp>
        <p:nvGrpSpPr>
          <p:cNvPr id="345" name="Google Shape;345;p50"/>
          <p:cNvGrpSpPr/>
          <p:nvPr/>
        </p:nvGrpSpPr>
        <p:grpSpPr>
          <a:xfrm>
            <a:off x="3685624" y="2028864"/>
            <a:ext cx="1155870" cy="1416403"/>
            <a:chOff x="4053934" y="1990764"/>
            <a:chExt cx="1155870" cy="1416403"/>
          </a:xfrm>
        </p:grpSpPr>
        <p:cxnSp>
          <p:nvCxnSpPr>
            <p:cNvPr id="346" name="Google Shape;346;p50"/>
            <p:cNvCxnSpPr/>
            <p:nvPr/>
          </p:nvCxnSpPr>
          <p:spPr>
            <a:xfrm rot="10800000" flipH="1">
              <a:off x="4053934" y="1990764"/>
              <a:ext cx="1093630" cy="572674"/>
            </a:xfrm>
            <a:prstGeom prst="straightConnector1">
              <a:avLst/>
            </a:prstGeom>
            <a:noFill/>
            <a:ln w="127000" cap="flat" cmpd="sng">
              <a:solidFill>
                <a:srgbClr val="0356DD"/>
              </a:solidFill>
              <a:prstDash val="solid"/>
              <a:round/>
              <a:headEnd type="none" w="sm" len="sm"/>
              <a:tailEnd type="none" w="sm" len="sm"/>
            </a:ln>
          </p:spPr>
        </p:cxnSp>
        <p:cxnSp>
          <p:nvCxnSpPr>
            <p:cNvPr id="347" name="Google Shape;347;p50"/>
            <p:cNvCxnSpPr/>
            <p:nvPr/>
          </p:nvCxnSpPr>
          <p:spPr>
            <a:xfrm>
              <a:off x="4111579" y="2634973"/>
              <a:ext cx="1098225" cy="772194"/>
            </a:xfrm>
            <a:prstGeom prst="straightConnector1">
              <a:avLst/>
            </a:prstGeom>
            <a:noFill/>
            <a:ln w="127000" cap="flat" cmpd="sng">
              <a:solidFill>
                <a:srgbClr val="0356DD"/>
              </a:solidFill>
              <a:prstDash val="solid"/>
              <a:round/>
              <a:headEnd type="none" w="sm" len="sm"/>
              <a:tailEnd type="none" w="sm" len="sm"/>
            </a:ln>
          </p:spPr>
        </p:cxnSp>
      </p:grpSp>
      <p:cxnSp>
        <p:nvCxnSpPr>
          <p:cNvPr id="348" name="Google Shape;348;p50"/>
          <p:cNvCxnSpPr/>
          <p:nvPr/>
        </p:nvCxnSpPr>
        <p:spPr>
          <a:xfrm>
            <a:off x="1919373" y="2649659"/>
            <a:ext cx="1067367" cy="0"/>
          </a:xfrm>
          <a:prstGeom prst="straightConnector1">
            <a:avLst/>
          </a:prstGeom>
          <a:noFill/>
          <a:ln w="127000" cap="flat" cmpd="sng">
            <a:solidFill>
              <a:srgbClr val="0356DD"/>
            </a:solidFill>
            <a:prstDash val="solid"/>
            <a:round/>
            <a:headEnd type="none" w="sm" len="sm"/>
            <a:tailEnd type="none" w="sm" len="sm"/>
          </a:ln>
        </p:spPr>
      </p:cxnSp>
      <p:sp>
        <p:nvSpPr>
          <p:cNvPr id="349" name="Google Shape;349;p50"/>
          <p:cNvSpPr/>
          <p:nvPr/>
        </p:nvSpPr>
        <p:spPr>
          <a:xfrm>
            <a:off x="5571167" y="1950238"/>
            <a:ext cx="1514710" cy="1406592"/>
          </a:xfrm>
          <a:prstGeom prst="ellipse">
            <a:avLst/>
          </a:prstGeom>
          <a:noFill/>
          <a:ln w="1270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350" name="Google Shape;350;p50"/>
          <p:cNvPicPr preferRelativeResize="0"/>
          <p:nvPr/>
        </p:nvPicPr>
        <p:blipFill rotWithShape="1">
          <a:blip r:embed="rId3">
            <a:alphaModFix/>
          </a:blip>
          <a:srcRect/>
          <a:stretch/>
        </p:blipFill>
        <p:spPr>
          <a:xfrm>
            <a:off x="2422069" y="1084673"/>
            <a:ext cx="1783377" cy="3200400"/>
          </a:xfrm>
          <a:prstGeom prst="rect">
            <a:avLst/>
          </a:prstGeom>
          <a:noFill/>
          <a:ln>
            <a:noFill/>
          </a:ln>
        </p:spPr>
      </p:pic>
      <p:pic>
        <p:nvPicPr>
          <p:cNvPr id="351" name="Google Shape;351;p50"/>
          <p:cNvPicPr preferRelativeResize="0"/>
          <p:nvPr/>
        </p:nvPicPr>
        <p:blipFill rotWithShape="1">
          <a:blip r:embed="rId4">
            <a:alphaModFix/>
          </a:blip>
          <a:srcRect/>
          <a:stretch/>
        </p:blipFill>
        <p:spPr>
          <a:xfrm>
            <a:off x="246877" y="1318011"/>
            <a:ext cx="1997125" cy="1332208"/>
          </a:xfrm>
          <a:prstGeom prst="rect">
            <a:avLst/>
          </a:prstGeom>
          <a:noFill/>
          <a:ln>
            <a:noFill/>
          </a:ln>
        </p:spPr>
      </p:pic>
      <p:pic>
        <p:nvPicPr>
          <p:cNvPr id="352" name="Google Shape;352;p50"/>
          <p:cNvPicPr preferRelativeResize="0"/>
          <p:nvPr/>
        </p:nvPicPr>
        <p:blipFill rotWithShape="1">
          <a:blip r:embed="rId5">
            <a:alphaModFix/>
          </a:blip>
          <a:srcRect/>
          <a:stretch/>
        </p:blipFill>
        <p:spPr>
          <a:xfrm>
            <a:off x="242258" y="2650219"/>
            <a:ext cx="1997125" cy="1331092"/>
          </a:xfrm>
          <a:prstGeom prst="rect">
            <a:avLst/>
          </a:prstGeom>
          <a:noFill/>
          <a:ln>
            <a:noFill/>
          </a:ln>
        </p:spPr>
      </p:pic>
      <p:pic>
        <p:nvPicPr>
          <p:cNvPr id="353" name="Google Shape;353;p50"/>
          <p:cNvPicPr preferRelativeResize="0"/>
          <p:nvPr/>
        </p:nvPicPr>
        <p:blipFill rotWithShape="1">
          <a:blip r:embed="rId6">
            <a:alphaModFix/>
          </a:blip>
          <a:srcRect/>
          <a:stretch/>
        </p:blipFill>
        <p:spPr>
          <a:xfrm>
            <a:off x="4388321" y="1318011"/>
            <a:ext cx="2001694" cy="1337499"/>
          </a:xfrm>
          <a:prstGeom prst="rect">
            <a:avLst/>
          </a:prstGeom>
          <a:noFill/>
          <a:ln>
            <a:noFill/>
          </a:ln>
        </p:spPr>
      </p:pic>
      <p:pic>
        <p:nvPicPr>
          <p:cNvPr id="354" name="Google Shape;354;p50"/>
          <p:cNvPicPr preferRelativeResize="0"/>
          <p:nvPr/>
        </p:nvPicPr>
        <p:blipFill rotWithShape="1">
          <a:blip r:embed="rId7">
            <a:alphaModFix/>
          </a:blip>
          <a:srcRect/>
          <a:stretch/>
        </p:blipFill>
        <p:spPr>
          <a:xfrm>
            <a:off x="4392304" y="2655510"/>
            <a:ext cx="1997711" cy="1333206"/>
          </a:xfrm>
          <a:prstGeom prst="rect">
            <a:avLst/>
          </a:prstGeom>
          <a:noFill/>
          <a:ln>
            <a:noFill/>
          </a:ln>
        </p:spPr>
      </p:pic>
      <p:grpSp>
        <p:nvGrpSpPr>
          <p:cNvPr id="355" name="Google Shape;355;p50"/>
          <p:cNvGrpSpPr/>
          <p:nvPr/>
        </p:nvGrpSpPr>
        <p:grpSpPr>
          <a:xfrm>
            <a:off x="233070" y="2405455"/>
            <a:ext cx="2024739" cy="489527"/>
            <a:chOff x="432040" y="2405455"/>
            <a:chExt cx="2024739" cy="489527"/>
          </a:xfrm>
        </p:grpSpPr>
        <p:grpSp>
          <p:nvGrpSpPr>
            <p:cNvPr id="356" name="Google Shape;356;p50"/>
            <p:cNvGrpSpPr/>
            <p:nvPr/>
          </p:nvGrpSpPr>
          <p:grpSpPr>
            <a:xfrm>
              <a:off x="432040" y="2405455"/>
              <a:ext cx="2024739" cy="489527"/>
              <a:chOff x="432040" y="2367355"/>
              <a:chExt cx="2024739" cy="489527"/>
            </a:xfrm>
          </p:grpSpPr>
          <p:sp>
            <p:nvSpPr>
              <p:cNvPr id="357" name="Google Shape;357;p50"/>
              <p:cNvSpPr/>
              <p:nvPr/>
            </p:nvSpPr>
            <p:spPr>
              <a:xfrm>
                <a:off x="432040" y="2367355"/>
                <a:ext cx="2010932" cy="489527"/>
              </a:xfrm>
              <a:prstGeom prst="rect">
                <a:avLst/>
              </a:prstGeom>
              <a:solidFill>
                <a:srgbClr val="0A5BD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Open Sans"/>
                  <a:ea typeface="Open Sans"/>
                  <a:cs typeface="Open Sans"/>
                  <a:sym typeface="Open Sans"/>
                </a:endParaRPr>
              </a:p>
            </p:txBody>
          </p:sp>
          <p:sp>
            <p:nvSpPr>
              <p:cNvPr id="358" name="Google Shape;358;p50"/>
              <p:cNvSpPr/>
              <p:nvPr/>
            </p:nvSpPr>
            <p:spPr>
              <a:xfrm>
                <a:off x="432040" y="2378225"/>
                <a:ext cx="2024739" cy="466673"/>
              </a:xfrm>
              <a:prstGeom prst="triangle">
                <a:avLst>
                  <a:gd name="adj" fmla="val 100000"/>
                </a:avLst>
              </a:prstGeom>
              <a:solidFill>
                <a:srgbClr val="18316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359" name="Google Shape;359;p50"/>
            <p:cNvSpPr txBox="1"/>
            <p:nvPr/>
          </p:nvSpPr>
          <p:spPr>
            <a:xfrm>
              <a:off x="533127" y="2495770"/>
              <a:ext cx="1790700"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Open Sans SemiBold"/>
                  <a:ea typeface="Open Sans SemiBold"/>
                  <a:cs typeface="Open Sans SemiBold"/>
                  <a:sym typeface="Open Sans SemiBold"/>
                </a:rPr>
                <a:t>great people</a:t>
              </a:r>
              <a:endParaRPr/>
            </a:p>
          </p:txBody>
        </p:sp>
      </p:grpSp>
      <p:grpSp>
        <p:nvGrpSpPr>
          <p:cNvPr id="360" name="Google Shape;360;p50"/>
          <p:cNvGrpSpPr/>
          <p:nvPr/>
        </p:nvGrpSpPr>
        <p:grpSpPr>
          <a:xfrm>
            <a:off x="2416948" y="2404896"/>
            <a:ext cx="1790700" cy="489529"/>
            <a:chOff x="2759553" y="2404896"/>
            <a:chExt cx="1790700" cy="489529"/>
          </a:xfrm>
        </p:grpSpPr>
        <p:grpSp>
          <p:nvGrpSpPr>
            <p:cNvPr id="361" name="Google Shape;361;p50"/>
            <p:cNvGrpSpPr/>
            <p:nvPr/>
          </p:nvGrpSpPr>
          <p:grpSpPr>
            <a:xfrm>
              <a:off x="2961330" y="2404896"/>
              <a:ext cx="1385406" cy="489529"/>
              <a:chOff x="3191165" y="2367354"/>
              <a:chExt cx="1385406" cy="489529"/>
            </a:xfrm>
          </p:grpSpPr>
          <p:sp>
            <p:nvSpPr>
              <p:cNvPr id="362" name="Google Shape;362;p50"/>
              <p:cNvSpPr/>
              <p:nvPr/>
            </p:nvSpPr>
            <p:spPr>
              <a:xfrm>
                <a:off x="3191165" y="2367354"/>
                <a:ext cx="1371600" cy="489527"/>
              </a:xfrm>
              <a:prstGeom prst="rect">
                <a:avLst/>
              </a:prstGeom>
              <a:solidFill>
                <a:srgbClr val="0A5BD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Open Sans"/>
                  <a:ea typeface="Open Sans"/>
                  <a:cs typeface="Open Sans"/>
                  <a:sym typeface="Open Sans"/>
                </a:endParaRPr>
              </a:p>
            </p:txBody>
          </p:sp>
          <p:sp>
            <p:nvSpPr>
              <p:cNvPr id="363" name="Google Shape;363;p50"/>
              <p:cNvSpPr/>
              <p:nvPr/>
            </p:nvSpPr>
            <p:spPr>
              <a:xfrm>
                <a:off x="3204971" y="2367355"/>
                <a:ext cx="1371600" cy="489528"/>
              </a:xfrm>
              <a:prstGeom prst="triangle">
                <a:avLst>
                  <a:gd name="adj" fmla="val 100000"/>
                </a:avLst>
              </a:prstGeom>
              <a:solidFill>
                <a:srgbClr val="18316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364" name="Google Shape;364;p50"/>
            <p:cNvSpPr txBox="1"/>
            <p:nvPr/>
          </p:nvSpPr>
          <p:spPr>
            <a:xfrm>
              <a:off x="2759553" y="2495770"/>
              <a:ext cx="1790700"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Open Sans SemiBold"/>
                  <a:ea typeface="Open Sans SemiBold"/>
                  <a:cs typeface="Open Sans SemiBold"/>
                  <a:sym typeface="Open Sans SemiBold"/>
                </a:rPr>
                <a:t>great products</a:t>
              </a:r>
              <a:endParaRPr/>
            </a:p>
          </p:txBody>
        </p:sp>
      </p:grpSp>
      <p:grpSp>
        <p:nvGrpSpPr>
          <p:cNvPr id="365" name="Google Shape;365;p50"/>
          <p:cNvGrpSpPr/>
          <p:nvPr/>
        </p:nvGrpSpPr>
        <p:grpSpPr>
          <a:xfrm>
            <a:off x="4388319" y="1787908"/>
            <a:ext cx="2016139" cy="489527"/>
            <a:chOff x="4858231" y="1787908"/>
            <a:chExt cx="2016139" cy="489527"/>
          </a:xfrm>
        </p:grpSpPr>
        <p:grpSp>
          <p:nvGrpSpPr>
            <p:cNvPr id="366" name="Google Shape;366;p50"/>
            <p:cNvGrpSpPr/>
            <p:nvPr/>
          </p:nvGrpSpPr>
          <p:grpSpPr>
            <a:xfrm>
              <a:off x="4858231" y="1787908"/>
              <a:ext cx="2016139" cy="489527"/>
              <a:chOff x="4858231" y="1749808"/>
              <a:chExt cx="2016139" cy="489527"/>
            </a:xfrm>
          </p:grpSpPr>
          <p:sp>
            <p:nvSpPr>
              <p:cNvPr id="367" name="Google Shape;367;p50"/>
              <p:cNvSpPr/>
              <p:nvPr/>
            </p:nvSpPr>
            <p:spPr>
              <a:xfrm>
                <a:off x="4858231" y="1749808"/>
                <a:ext cx="2016137" cy="489527"/>
              </a:xfrm>
              <a:prstGeom prst="rect">
                <a:avLst/>
              </a:prstGeom>
              <a:solidFill>
                <a:srgbClr val="0A5BD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Open Sans"/>
                  <a:ea typeface="Open Sans"/>
                  <a:cs typeface="Open Sans"/>
                  <a:sym typeface="Open Sans"/>
                </a:endParaRPr>
              </a:p>
            </p:txBody>
          </p:sp>
          <p:sp>
            <p:nvSpPr>
              <p:cNvPr id="368" name="Google Shape;368;p50"/>
              <p:cNvSpPr/>
              <p:nvPr/>
            </p:nvSpPr>
            <p:spPr>
              <a:xfrm>
                <a:off x="4872676" y="1749808"/>
                <a:ext cx="2001694" cy="489527"/>
              </a:xfrm>
              <a:prstGeom prst="triangle">
                <a:avLst>
                  <a:gd name="adj" fmla="val 100000"/>
                </a:avLst>
              </a:prstGeom>
              <a:solidFill>
                <a:srgbClr val="18316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369" name="Google Shape;369;p50"/>
            <p:cNvSpPr txBox="1"/>
            <p:nvPr/>
          </p:nvSpPr>
          <p:spPr>
            <a:xfrm>
              <a:off x="4978173" y="1871763"/>
              <a:ext cx="1790700"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Open Sans SemiBold"/>
                  <a:ea typeface="Open Sans SemiBold"/>
                  <a:cs typeface="Open Sans SemiBold"/>
                  <a:sym typeface="Open Sans SemiBold"/>
                </a:rPr>
                <a:t>attract audience</a:t>
              </a:r>
              <a:endParaRPr/>
            </a:p>
          </p:txBody>
        </p:sp>
      </p:grpSp>
      <p:grpSp>
        <p:nvGrpSpPr>
          <p:cNvPr id="370" name="Google Shape;370;p50"/>
          <p:cNvGrpSpPr/>
          <p:nvPr/>
        </p:nvGrpSpPr>
        <p:grpSpPr>
          <a:xfrm>
            <a:off x="4386499" y="3100301"/>
            <a:ext cx="2011680" cy="489527"/>
            <a:chOff x="4856411" y="3100301"/>
            <a:chExt cx="2011680" cy="489527"/>
          </a:xfrm>
        </p:grpSpPr>
        <p:sp>
          <p:nvSpPr>
            <p:cNvPr id="371" name="Google Shape;371;p50"/>
            <p:cNvSpPr/>
            <p:nvPr/>
          </p:nvSpPr>
          <p:spPr>
            <a:xfrm>
              <a:off x="4856411" y="3100301"/>
              <a:ext cx="2003516" cy="489527"/>
            </a:xfrm>
            <a:prstGeom prst="rect">
              <a:avLst/>
            </a:prstGeom>
            <a:solidFill>
              <a:srgbClr val="0A5BD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Open Sans"/>
                <a:ea typeface="Open Sans"/>
                <a:cs typeface="Open Sans"/>
                <a:sym typeface="Open Sans"/>
              </a:endParaRPr>
            </a:p>
          </p:txBody>
        </p:sp>
        <p:grpSp>
          <p:nvGrpSpPr>
            <p:cNvPr id="372" name="Google Shape;372;p50"/>
            <p:cNvGrpSpPr/>
            <p:nvPr/>
          </p:nvGrpSpPr>
          <p:grpSpPr>
            <a:xfrm>
              <a:off x="4856411" y="3100301"/>
              <a:ext cx="2011680" cy="489527"/>
              <a:chOff x="4856411" y="3100301"/>
              <a:chExt cx="2011680" cy="489527"/>
            </a:xfrm>
          </p:grpSpPr>
          <p:sp>
            <p:nvSpPr>
              <p:cNvPr id="373" name="Google Shape;373;p50"/>
              <p:cNvSpPr/>
              <p:nvPr/>
            </p:nvSpPr>
            <p:spPr>
              <a:xfrm>
                <a:off x="4858235" y="3100301"/>
                <a:ext cx="2001694" cy="489527"/>
              </a:xfrm>
              <a:prstGeom prst="triangle">
                <a:avLst>
                  <a:gd name="adj" fmla="val 100000"/>
                </a:avLst>
              </a:prstGeom>
              <a:solidFill>
                <a:srgbClr val="18316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74" name="Google Shape;374;p50"/>
              <p:cNvSpPr txBox="1"/>
              <p:nvPr/>
            </p:nvSpPr>
            <p:spPr>
              <a:xfrm>
                <a:off x="4856411" y="3198174"/>
                <a:ext cx="2011680"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Open Sans SemiBold"/>
                    <a:ea typeface="Open Sans SemiBold"/>
                    <a:cs typeface="Open Sans SemiBold"/>
                    <a:sym typeface="Open Sans SemiBold"/>
                  </a:rPr>
                  <a:t>engage professionals</a:t>
                </a:r>
                <a:endParaRPr/>
              </a:p>
            </p:txBody>
          </p:sp>
        </p:grpSp>
      </p:grpSp>
      <p:pic>
        <p:nvPicPr>
          <p:cNvPr id="375" name="Google Shape;375;p50"/>
          <p:cNvPicPr preferRelativeResize="0"/>
          <p:nvPr/>
        </p:nvPicPr>
        <p:blipFill rotWithShape="1">
          <a:blip r:embed="rId8">
            <a:alphaModFix/>
          </a:blip>
          <a:srcRect l="22372"/>
          <a:stretch/>
        </p:blipFill>
        <p:spPr>
          <a:xfrm>
            <a:off x="6673490" y="1502532"/>
            <a:ext cx="1737360" cy="2238055"/>
          </a:xfrm>
          <a:prstGeom prst="rect">
            <a:avLst/>
          </a:prstGeom>
          <a:noFill/>
          <a:ln>
            <a:noFill/>
          </a:ln>
        </p:spPr>
      </p:pic>
      <p:pic>
        <p:nvPicPr>
          <p:cNvPr id="376" name="Google Shape;376;p50"/>
          <p:cNvPicPr preferRelativeResize="0"/>
          <p:nvPr/>
        </p:nvPicPr>
        <p:blipFill rotWithShape="1">
          <a:blip r:embed="rId9">
            <a:alphaModFix/>
          </a:blip>
          <a:srcRect/>
          <a:stretch/>
        </p:blipFill>
        <p:spPr>
          <a:xfrm>
            <a:off x="7240304" y="1500713"/>
            <a:ext cx="2286000" cy="2286000"/>
          </a:xfrm>
          <a:prstGeom prst="rect">
            <a:avLst/>
          </a:prstGeom>
          <a:noFill/>
          <a:ln>
            <a:noFill/>
          </a:ln>
        </p:spPr>
      </p:pic>
      <p:grpSp>
        <p:nvGrpSpPr>
          <p:cNvPr id="377" name="Google Shape;377;p50"/>
          <p:cNvGrpSpPr/>
          <p:nvPr/>
        </p:nvGrpSpPr>
        <p:grpSpPr>
          <a:xfrm>
            <a:off x="6809587" y="2409237"/>
            <a:ext cx="2059224" cy="489527"/>
            <a:chOff x="4856411" y="3100301"/>
            <a:chExt cx="2059224" cy="489527"/>
          </a:xfrm>
        </p:grpSpPr>
        <p:sp>
          <p:nvSpPr>
            <p:cNvPr id="378" name="Google Shape;378;p50"/>
            <p:cNvSpPr/>
            <p:nvPr/>
          </p:nvSpPr>
          <p:spPr>
            <a:xfrm>
              <a:off x="4856411" y="3100301"/>
              <a:ext cx="2057400" cy="489527"/>
            </a:xfrm>
            <a:prstGeom prst="rect">
              <a:avLst/>
            </a:prstGeom>
            <a:solidFill>
              <a:srgbClr val="0A5BD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Open Sans"/>
                <a:ea typeface="Open Sans"/>
                <a:cs typeface="Open Sans"/>
                <a:sym typeface="Open Sans"/>
              </a:endParaRPr>
            </a:p>
          </p:txBody>
        </p:sp>
        <p:grpSp>
          <p:nvGrpSpPr>
            <p:cNvPr id="379" name="Google Shape;379;p50"/>
            <p:cNvGrpSpPr/>
            <p:nvPr/>
          </p:nvGrpSpPr>
          <p:grpSpPr>
            <a:xfrm>
              <a:off x="4856411" y="3107389"/>
              <a:ext cx="2059224" cy="482439"/>
              <a:chOff x="4856411" y="3107389"/>
              <a:chExt cx="2059224" cy="482439"/>
            </a:xfrm>
          </p:grpSpPr>
          <p:sp>
            <p:nvSpPr>
              <p:cNvPr id="380" name="Google Shape;380;p50"/>
              <p:cNvSpPr/>
              <p:nvPr/>
            </p:nvSpPr>
            <p:spPr>
              <a:xfrm>
                <a:off x="4858235" y="3107389"/>
                <a:ext cx="2057400" cy="482439"/>
              </a:xfrm>
              <a:prstGeom prst="triangle">
                <a:avLst>
                  <a:gd name="adj" fmla="val 100000"/>
                </a:avLst>
              </a:prstGeom>
              <a:solidFill>
                <a:srgbClr val="18316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81" name="Google Shape;381;p50"/>
              <p:cNvSpPr txBox="1"/>
              <p:nvPr/>
            </p:nvSpPr>
            <p:spPr>
              <a:xfrm>
                <a:off x="4856411" y="3198174"/>
                <a:ext cx="2011680"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Open Sans SemiBold"/>
                    <a:ea typeface="Open Sans SemiBold"/>
                    <a:cs typeface="Open Sans SemiBold"/>
                    <a:sym typeface="Open Sans SemiBold"/>
                  </a:rPr>
                  <a:t>connect via tools</a:t>
                </a: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1000"/>
                                        <p:tgtEl>
                                          <p:spTgt spid="35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60"/>
                                        </p:tgtEl>
                                        <p:attrNameLst>
                                          <p:attrName>style.visibility</p:attrName>
                                        </p:attrNameLst>
                                      </p:cBhvr>
                                      <p:to>
                                        <p:strVal val="visible"/>
                                      </p:to>
                                    </p:set>
                                    <p:animEffect transition="in" filter="fade">
                                      <p:cBhvr>
                                        <p:cTn id="11" dur="1000"/>
                                        <p:tgtEl>
                                          <p:spTgt spid="36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65"/>
                                        </p:tgtEl>
                                        <p:attrNameLst>
                                          <p:attrName>style.visibility</p:attrName>
                                        </p:attrNameLst>
                                      </p:cBhvr>
                                      <p:to>
                                        <p:strVal val="visible"/>
                                      </p:to>
                                    </p:set>
                                    <p:animEffect transition="in" filter="fade">
                                      <p:cBhvr>
                                        <p:cTn id="15" dur="1000"/>
                                        <p:tgtEl>
                                          <p:spTgt spid="365"/>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70"/>
                                        </p:tgtEl>
                                        <p:attrNameLst>
                                          <p:attrName>style.visibility</p:attrName>
                                        </p:attrNameLst>
                                      </p:cBhvr>
                                      <p:to>
                                        <p:strVal val="visible"/>
                                      </p:to>
                                    </p:set>
                                    <p:animEffect transition="in" filter="fade">
                                      <p:cBhvr>
                                        <p:cTn id="19" dur="1000"/>
                                        <p:tgtEl>
                                          <p:spTgt spid="370"/>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77"/>
                                        </p:tgtEl>
                                        <p:attrNameLst>
                                          <p:attrName>style.visibility</p:attrName>
                                        </p:attrNameLst>
                                      </p:cBhvr>
                                      <p:to>
                                        <p:strVal val="visible"/>
                                      </p:to>
                                    </p:set>
                                    <p:animEffect transition="in" filter="fade">
                                      <p:cBhvr>
                                        <p:cTn id="23" dur="1000"/>
                                        <p:tgtEl>
                                          <p:spTgt spid="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1"/>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Zillow makes handshakes happen</a:t>
            </a:r>
            <a:endParaRPr/>
          </a:p>
        </p:txBody>
      </p:sp>
      <p:grpSp>
        <p:nvGrpSpPr>
          <p:cNvPr id="387" name="Google Shape;387;p51"/>
          <p:cNvGrpSpPr/>
          <p:nvPr/>
        </p:nvGrpSpPr>
        <p:grpSpPr>
          <a:xfrm>
            <a:off x="821847" y="998821"/>
            <a:ext cx="7620000" cy="3457013"/>
            <a:chOff x="864577" y="862085"/>
            <a:chExt cx="7620000" cy="3457013"/>
          </a:xfrm>
        </p:grpSpPr>
        <p:pic>
          <p:nvPicPr>
            <p:cNvPr id="388" name="Google Shape;388;p51" descr="Image result for handshake cartoon"/>
            <p:cNvPicPr preferRelativeResize="0"/>
            <p:nvPr/>
          </p:nvPicPr>
          <p:blipFill rotWithShape="1">
            <a:blip r:embed="rId3">
              <a:alphaModFix/>
            </a:blip>
            <a:srcRect/>
            <a:stretch/>
          </p:blipFill>
          <p:spPr>
            <a:xfrm>
              <a:off x="864577" y="1747348"/>
              <a:ext cx="7620000" cy="2571750"/>
            </a:xfrm>
            <a:prstGeom prst="rect">
              <a:avLst/>
            </a:prstGeom>
            <a:noFill/>
            <a:ln>
              <a:noFill/>
            </a:ln>
          </p:spPr>
        </p:pic>
        <p:pic>
          <p:nvPicPr>
            <p:cNvPr id="389" name="Google Shape;389;p51" descr="Image result for zillow logo"/>
            <p:cNvPicPr preferRelativeResize="0"/>
            <p:nvPr/>
          </p:nvPicPr>
          <p:blipFill rotWithShape="1">
            <a:blip r:embed="rId4">
              <a:alphaModFix/>
            </a:blip>
            <a:srcRect/>
            <a:stretch/>
          </p:blipFill>
          <p:spPr>
            <a:xfrm>
              <a:off x="3940974" y="862085"/>
              <a:ext cx="1467206" cy="814487"/>
            </a:xfrm>
            <a:prstGeom prst="rect">
              <a:avLst/>
            </a:prstGeom>
            <a:noFill/>
            <a:ln>
              <a:noFill/>
            </a:ln>
          </p:spPr>
        </p:pic>
        <p:sp>
          <p:nvSpPr>
            <p:cNvPr id="390" name="Google Shape;390;p51"/>
            <p:cNvSpPr/>
            <p:nvPr/>
          </p:nvSpPr>
          <p:spPr>
            <a:xfrm>
              <a:off x="1341690" y="1888621"/>
              <a:ext cx="1862983" cy="1495514"/>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Open Sans"/>
                  <a:ea typeface="Open Sans"/>
                  <a:cs typeface="Open Sans"/>
                  <a:sym typeface="Open Sans"/>
                </a:rPr>
                <a:t>Consumer</a:t>
              </a:r>
              <a:endParaRPr/>
            </a:p>
          </p:txBody>
        </p:sp>
        <p:sp>
          <p:nvSpPr>
            <p:cNvPr id="391" name="Google Shape;391;p51"/>
            <p:cNvSpPr/>
            <p:nvPr/>
          </p:nvSpPr>
          <p:spPr>
            <a:xfrm>
              <a:off x="6246976" y="1888621"/>
              <a:ext cx="1862983" cy="1495514"/>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Open Sans"/>
                  <a:ea typeface="Open Sans"/>
                  <a:cs typeface="Open Sans"/>
                  <a:sym typeface="Open Sans"/>
                </a:rPr>
                <a:t>Real Estate Professional</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grpSp>
        <p:nvGrpSpPr>
          <p:cNvPr id="397" name="Google Shape;397;p52"/>
          <p:cNvGrpSpPr/>
          <p:nvPr/>
        </p:nvGrpSpPr>
        <p:grpSpPr>
          <a:xfrm>
            <a:off x="2433280" y="1635788"/>
            <a:ext cx="4347536" cy="3112420"/>
            <a:chOff x="2348403" y="1635788"/>
            <a:chExt cx="4347536" cy="3112420"/>
          </a:xfrm>
        </p:grpSpPr>
        <p:pic>
          <p:nvPicPr>
            <p:cNvPr id="398" name="Google Shape;398;p52"/>
            <p:cNvPicPr preferRelativeResize="0"/>
            <p:nvPr/>
          </p:nvPicPr>
          <p:blipFill rotWithShape="1">
            <a:blip r:embed="rId3">
              <a:alphaModFix/>
            </a:blip>
            <a:srcRect/>
            <a:stretch/>
          </p:blipFill>
          <p:spPr>
            <a:xfrm>
              <a:off x="4541546" y="1635788"/>
              <a:ext cx="2154393" cy="3112420"/>
            </a:xfrm>
            <a:prstGeom prst="rect">
              <a:avLst/>
            </a:prstGeom>
            <a:noFill/>
            <a:ln w="9525" cap="flat" cmpd="sng">
              <a:solidFill>
                <a:srgbClr val="BFBFBF"/>
              </a:solidFill>
              <a:prstDash val="solid"/>
              <a:round/>
              <a:headEnd type="none" w="sm" len="sm"/>
              <a:tailEnd type="none" w="sm" len="sm"/>
            </a:ln>
          </p:spPr>
        </p:pic>
        <p:pic>
          <p:nvPicPr>
            <p:cNvPr id="399" name="Google Shape;399;p52"/>
            <p:cNvPicPr preferRelativeResize="0"/>
            <p:nvPr/>
          </p:nvPicPr>
          <p:blipFill rotWithShape="1">
            <a:blip r:embed="rId4">
              <a:alphaModFix/>
            </a:blip>
            <a:srcRect b="15681"/>
            <a:stretch/>
          </p:blipFill>
          <p:spPr>
            <a:xfrm>
              <a:off x="2348403" y="1635788"/>
              <a:ext cx="2148515" cy="3112420"/>
            </a:xfrm>
            <a:prstGeom prst="rect">
              <a:avLst/>
            </a:prstGeom>
            <a:noFill/>
            <a:ln w="9525" cap="flat" cmpd="sng">
              <a:solidFill>
                <a:srgbClr val="BFBFBF"/>
              </a:solidFill>
              <a:prstDash val="solid"/>
              <a:round/>
              <a:headEnd type="none" w="sm" len="sm"/>
              <a:tailEnd type="none" w="sm" len="sm"/>
            </a:ln>
          </p:spPr>
        </p:pic>
      </p:grpSp>
      <p:grpSp>
        <p:nvGrpSpPr>
          <p:cNvPr id="400" name="Google Shape;400;p52"/>
          <p:cNvGrpSpPr/>
          <p:nvPr/>
        </p:nvGrpSpPr>
        <p:grpSpPr>
          <a:xfrm>
            <a:off x="2091892" y="397874"/>
            <a:ext cx="5030313" cy="1697731"/>
            <a:chOff x="864577" y="1747348"/>
            <a:chExt cx="7620000" cy="2571750"/>
          </a:xfrm>
        </p:grpSpPr>
        <p:pic>
          <p:nvPicPr>
            <p:cNvPr id="401" name="Google Shape;401;p52" descr="Image result for handshake cartoon"/>
            <p:cNvPicPr preferRelativeResize="0"/>
            <p:nvPr/>
          </p:nvPicPr>
          <p:blipFill rotWithShape="1">
            <a:blip r:embed="rId5">
              <a:alphaModFix/>
            </a:blip>
            <a:srcRect/>
            <a:stretch/>
          </p:blipFill>
          <p:spPr>
            <a:xfrm>
              <a:off x="864577" y="1747348"/>
              <a:ext cx="7620000" cy="2571750"/>
            </a:xfrm>
            <a:prstGeom prst="rect">
              <a:avLst/>
            </a:prstGeom>
            <a:noFill/>
            <a:ln>
              <a:noFill/>
            </a:ln>
          </p:spPr>
        </p:pic>
        <p:sp>
          <p:nvSpPr>
            <p:cNvPr id="402" name="Google Shape;402;p52"/>
            <p:cNvSpPr/>
            <p:nvPr/>
          </p:nvSpPr>
          <p:spPr>
            <a:xfrm>
              <a:off x="1341690" y="1888621"/>
              <a:ext cx="1862983" cy="1495514"/>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Open Sans"/>
                  <a:ea typeface="Open Sans"/>
                  <a:cs typeface="Open Sans"/>
                  <a:sym typeface="Open Sans"/>
                </a:rPr>
                <a:t>Rental Shopper</a:t>
              </a:r>
              <a:endParaRPr/>
            </a:p>
          </p:txBody>
        </p:sp>
        <p:sp>
          <p:nvSpPr>
            <p:cNvPr id="403" name="Google Shape;403;p52"/>
            <p:cNvSpPr/>
            <p:nvPr/>
          </p:nvSpPr>
          <p:spPr>
            <a:xfrm>
              <a:off x="6246976" y="1888621"/>
              <a:ext cx="1862983" cy="1495514"/>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Open Sans"/>
                  <a:ea typeface="Open Sans"/>
                  <a:cs typeface="Open Sans"/>
                  <a:sym typeface="Open Sans"/>
                </a:rPr>
                <a:t>Property Manager</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53"/>
          <p:cNvGrpSpPr/>
          <p:nvPr/>
        </p:nvGrpSpPr>
        <p:grpSpPr>
          <a:xfrm>
            <a:off x="2431182" y="1664397"/>
            <a:ext cx="4357331" cy="3083810"/>
            <a:chOff x="2406856" y="1664397"/>
            <a:chExt cx="4357331" cy="3083810"/>
          </a:xfrm>
        </p:grpSpPr>
        <p:pic>
          <p:nvPicPr>
            <p:cNvPr id="410" name="Google Shape;410;p53"/>
            <p:cNvPicPr preferRelativeResize="0"/>
            <p:nvPr/>
          </p:nvPicPr>
          <p:blipFill rotWithShape="1">
            <a:blip r:embed="rId3">
              <a:alphaModFix/>
            </a:blip>
            <a:srcRect l="352"/>
            <a:stretch/>
          </p:blipFill>
          <p:spPr>
            <a:xfrm>
              <a:off x="4609848" y="1664397"/>
              <a:ext cx="2154339" cy="3083810"/>
            </a:xfrm>
            <a:prstGeom prst="rect">
              <a:avLst/>
            </a:prstGeom>
            <a:noFill/>
            <a:ln w="9525" cap="flat" cmpd="sng">
              <a:solidFill>
                <a:srgbClr val="BFBFBF"/>
              </a:solidFill>
              <a:prstDash val="solid"/>
              <a:round/>
              <a:headEnd type="none" w="sm" len="sm"/>
              <a:tailEnd type="none" w="sm" len="sm"/>
            </a:ln>
          </p:spPr>
        </p:pic>
        <p:pic>
          <p:nvPicPr>
            <p:cNvPr id="411" name="Google Shape;411;p53"/>
            <p:cNvPicPr preferRelativeResize="0"/>
            <p:nvPr/>
          </p:nvPicPr>
          <p:blipFill rotWithShape="1">
            <a:blip r:embed="rId4">
              <a:alphaModFix/>
            </a:blip>
            <a:srcRect b="12931"/>
            <a:stretch/>
          </p:blipFill>
          <p:spPr>
            <a:xfrm>
              <a:off x="2406856" y="1664398"/>
              <a:ext cx="2148515" cy="3083809"/>
            </a:xfrm>
            <a:prstGeom prst="rect">
              <a:avLst/>
            </a:prstGeom>
            <a:noFill/>
            <a:ln w="9525" cap="flat" cmpd="sng">
              <a:solidFill>
                <a:srgbClr val="BFBFBF"/>
              </a:solidFill>
              <a:prstDash val="solid"/>
              <a:round/>
              <a:headEnd type="none" w="sm" len="sm"/>
              <a:tailEnd type="none" w="sm" len="sm"/>
            </a:ln>
          </p:spPr>
        </p:pic>
      </p:grpSp>
      <p:grpSp>
        <p:nvGrpSpPr>
          <p:cNvPr id="412" name="Google Shape;412;p53"/>
          <p:cNvGrpSpPr/>
          <p:nvPr/>
        </p:nvGrpSpPr>
        <p:grpSpPr>
          <a:xfrm>
            <a:off x="2091892" y="402336"/>
            <a:ext cx="5030313" cy="1697731"/>
            <a:chOff x="864577" y="1747348"/>
            <a:chExt cx="7620000" cy="2571750"/>
          </a:xfrm>
        </p:grpSpPr>
        <p:pic>
          <p:nvPicPr>
            <p:cNvPr id="413" name="Google Shape;413;p53" descr="Image result for handshake cartoon"/>
            <p:cNvPicPr preferRelativeResize="0"/>
            <p:nvPr/>
          </p:nvPicPr>
          <p:blipFill rotWithShape="1">
            <a:blip r:embed="rId5">
              <a:alphaModFix/>
            </a:blip>
            <a:srcRect/>
            <a:stretch/>
          </p:blipFill>
          <p:spPr>
            <a:xfrm>
              <a:off x="864577" y="1747348"/>
              <a:ext cx="7620000" cy="2571750"/>
            </a:xfrm>
            <a:prstGeom prst="rect">
              <a:avLst/>
            </a:prstGeom>
            <a:noFill/>
            <a:ln>
              <a:noFill/>
            </a:ln>
          </p:spPr>
        </p:pic>
        <p:sp>
          <p:nvSpPr>
            <p:cNvPr id="414" name="Google Shape;414;p53"/>
            <p:cNvSpPr/>
            <p:nvPr/>
          </p:nvSpPr>
          <p:spPr>
            <a:xfrm>
              <a:off x="1341690" y="1888621"/>
              <a:ext cx="1862983" cy="1495514"/>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Open Sans"/>
                  <a:ea typeface="Open Sans"/>
                  <a:cs typeface="Open Sans"/>
                  <a:sym typeface="Open Sans"/>
                </a:rPr>
                <a:t>Mortgage Shopper</a:t>
              </a:r>
              <a:endParaRPr/>
            </a:p>
          </p:txBody>
        </p:sp>
        <p:sp>
          <p:nvSpPr>
            <p:cNvPr id="415" name="Google Shape;415;p53"/>
            <p:cNvSpPr/>
            <p:nvPr/>
          </p:nvSpPr>
          <p:spPr>
            <a:xfrm>
              <a:off x="6246976" y="1888621"/>
              <a:ext cx="1862983" cy="1495514"/>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Open Sans"/>
                  <a:ea typeface="Open Sans"/>
                  <a:cs typeface="Open Sans"/>
                  <a:sym typeface="Open Sans"/>
                </a:rPr>
                <a:t>Financial Institution</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theme/theme1.xml><?xml version="1.0" encoding="utf-8"?>
<a:theme xmlns:a="http://schemas.openxmlformats.org/drawingml/2006/main" name="16.9 ZG with Brands-PPT-Blue-2015">
  <a:themeElements>
    <a:clrScheme name="Custom 66">
      <a:dk1>
        <a:srgbClr val="000000"/>
      </a:dk1>
      <a:lt1>
        <a:srgbClr val="FFFFFF"/>
      </a:lt1>
      <a:dk2>
        <a:srgbClr val="1B5098"/>
      </a:dk2>
      <a:lt2>
        <a:srgbClr val="053ACF"/>
      </a:lt2>
      <a:accent1>
        <a:srgbClr val="0A5BDE"/>
      </a:accent1>
      <a:accent2>
        <a:srgbClr val="87D300"/>
      </a:accent2>
      <a:accent3>
        <a:srgbClr val="FB8602"/>
      </a:accent3>
      <a:accent4>
        <a:srgbClr val="4690FF"/>
      </a:accent4>
      <a:accent5>
        <a:srgbClr val="CA0814"/>
      </a:accent5>
      <a:accent6>
        <a:srgbClr val="F6DC5C"/>
      </a:accent6>
      <a:hlink>
        <a:srgbClr val="611EC6"/>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ADA6EEB7AE6847B03ABF3CD9869E8B" ma:contentTypeVersion="7" ma:contentTypeDescription="Create a new document." ma:contentTypeScope="" ma:versionID="03f580fbd73347955ad814d735fb6e11">
  <xsd:schema xmlns:xsd="http://www.w3.org/2001/XMLSchema" xmlns:xs="http://www.w3.org/2001/XMLSchema" xmlns:p="http://schemas.microsoft.com/office/2006/metadata/properties" xmlns:ns2="7861976b-77a7-40e3-a68b-cdbefc0de1b5" xmlns:ns3="ba57ac48-7a41-4be8-9e20-075e6c20113e" targetNamespace="http://schemas.microsoft.com/office/2006/metadata/properties" ma:root="true" ma:fieldsID="72c5c888e8da671cce38f2de2241c5d3" ns2:_="" ns3:_="">
    <xsd:import namespace="7861976b-77a7-40e3-a68b-cdbefc0de1b5"/>
    <xsd:import namespace="ba57ac48-7a41-4be8-9e20-075e6c2011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61976b-77a7-40e3-a68b-cdbefc0de1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57ac48-7a41-4be8-9e20-075e6c2011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72C7FC-C7B5-4C00-BAFB-6750BEE885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61976b-77a7-40e3-a68b-cdbefc0de1b5"/>
    <ds:schemaRef ds:uri="ba57ac48-7a41-4be8-9e20-075e6c2011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35177D-7381-488C-A5F5-B32F9CC1E4CB}">
  <ds:schemaRefs>
    <ds:schemaRef ds:uri="http://schemas.microsoft.com/sharepoint/v3/contenttype/forms"/>
  </ds:schemaRefs>
</ds:datastoreItem>
</file>

<file path=customXml/itemProps3.xml><?xml version="1.0" encoding="utf-8"?>
<ds:datastoreItem xmlns:ds="http://schemas.openxmlformats.org/officeDocument/2006/customXml" ds:itemID="{ABE0B3EC-E8F5-443A-8F75-BF182F5014C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TotalTime>
  <Words>1138</Words>
  <Application>Microsoft Macintosh PowerPoint</Application>
  <PresentationFormat>On-screen Show (16:9)</PresentationFormat>
  <Paragraphs>308</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Open Sans</vt:lpstr>
      <vt:lpstr>Arial</vt:lpstr>
      <vt:lpstr>Open Sans Light</vt:lpstr>
      <vt:lpstr>Open Sans SemiBold</vt:lpstr>
      <vt:lpstr>16.9 ZG with Brands-PPT-Blue-2015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Xue, Ying</cp:lastModifiedBy>
  <cp:revision>2</cp:revision>
  <dcterms:modified xsi:type="dcterms:W3CDTF">2020-03-04T23:27:13Z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0x0101000CADA6EEB7AE6847B03ABF3CD9869E8B</vt:lpwstr>
  </property>
</Properties>
</file>